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97" r:id="rId3"/>
    <p:sldId id="3394" r:id="rId4"/>
    <p:sldId id="716" r:id="rId5"/>
    <p:sldId id="6033" r:id="rId6"/>
    <p:sldId id="4013" r:id="rId7"/>
    <p:sldId id="4685" r:id="rId8"/>
    <p:sldId id="4686" r:id="rId9"/>
    <p:sldId id="4689" r:id="rId10"/>
    <p:sldId id="4687" r:id="rId11"/>
    <p:sldId id="4692" r:id="rId12"/>
    <p:sldId id="4693" r:id="rId14"/>
    <p:sldId id="4694" r:id="rId15"/>
    <p:sldId id="4695" r:id="rId16"/>
    <p:sldId id="4696" r:id="rId17"/>
    <p:sldId id="4697" r:id="rId18"/>
    <p:sldId id="5170" r:id="rId19"/>
    <p:sldId id="4699" r:id="rId20"/>
    <p:sldId id="4700" r:id="rId21"/>
    <p:sldId id="4701" r:id="rId22"/>
    <p:sldId id="4702" r:id="rId23"/>
    <p:sldId id="4703" r:id="rId24"/>
    <p:sldId id="4704" r:id="rId25"/>
    <p:sldId id="4705" r:id="rId26"/>
    <p:sldId id="4706" r:id="rId27"/>
    <p:sldId id="4707" r:id="rId28"/>
    <p:sldId id="4708" r:id="rId29"/>
    <p:sldId id="1566" r:id="rId30"/>
    <p:sldId id="5306" r:id="rId31"/>
    <p:sldId id="3689" r:id="rId32"/>
    <p:sldId id="1473" r:id="rId33"/>
    <p:sldId id="1589" r:id="rId34"/>
    <p:sldId id="937" r:id="rId35"/>
    <p:sldId id="3686" r:id="rId36"/>
    <p:sldId id="1927" r:id="rId37"/>
    <p:sldId id="1572" r:id="rId38"/>
    <p:sldId id="5317" r:id="rId39"/>
    <p:sldId id="2983" r:id="rId40"/>
    <p:sldId id="3569" r:id="rId41"/>
    <p:sldId id="1894" r:id="rId42"/>
    <p:sldId id="2987" r:id="rId43"/>
    <p:sldId id="5602" r:id="rId44"/>
    <p:sldId id="3400" r:id="rId45"/>
    <p:sldId id="4468" r:id="rId46"/>
    <p:sldId id="4469" r:id="rId47"/>
    <p:sldId id="4470" r:id="rId48"/>
    <p:sldId id="4471" r:id="rId49"/>
    <p:sldId id="4472" r:id="rId50"/>
    <p:sldId id="5728" r:id="rId51"/>
    <p:sldId id="5729" r:id="rId52"/>
    <p:sldId id="4475" r:id="rId53"/>
    <p:sldId id="4476" r:id="rId54"/>
    <p:sldId id="4478" r:id="rId55"/>
    <p:sldId id="4477" r:id="rId56"/>
    <p:sldId id="4479" r:id="rId57"/>
    <p:sldId id="6194" r:id="rId58"/>
    <p:sldId id="5316" r:id="rId59"/>
    <p:sldId id="4481" r:id="rId60"/>
    <p:sldId id="4482" r:id="rId61"/>
    <p:sldId id="6236" r:id="rId62"/>
    <p:sldId id="4483" r:id="rId63"/>
    <p:sldId id="4484" r:id="rId64"/>
    <p:sldId id="4485" r:id="rId65"/>
    <p:sldId id="5319" r:id="rId66"/>
    <p:sldId id="5496" r:id="rId67"/>
    <p:sldId id="5493" r:id="rId68"/>
    <p:sldId id="4488" r:id="rId69"/>
    <p:sldId id="4490" r:id="rId70"/>
    <p:sldId id="4491" r:id="rId71"/>
    <p:sldId id="5327" r:id="rId72"/>
    <p:sldId id="6312" r:id="rId73"/>
    <p:sldId id="5331" r:id="rId74"/>
    <p:sldId id="4494" r:id="rId75"/>
    <p:sldId id="5332" r:id="rId76"/>
    <p:sldId id="5333" r:id="rId77"/>
    <p:sldId id="4495" r:id="rId78"/>
    <p:sldId id="6198" r:id="rId79"/>
    <p:sldId id="4500" r:id="rId80"/>
    <p:sldId id="4498" r:id="rId81"/>
    <p:sldId id="5339" r:id="rId82"/>
    <p:sldId id="5833" r:id="rId83"/>
    <p:sldId id="4501" r:id="rId84"/>
    <p:sldId id="4487" r:id="rId85"/>
    <p:sldId id="4502" r:id="rId86"/>
    <p:sldId id="5325" r:id="rId87"/>
    <p:sldId id="5307" r:id="rId88"/>
    <p:sldId id="5308" r:id="rId89"/>
    <p:sldId id="5309" r:id="rId90"/>
    <p:sldId id="5310" r:id="rId91"/>
    <p:sldId id="5311" r:id="rId92"/>
    <p:sldId id="5312" r:id="rId93"/>
    <p:sldId id="5313" r:id="rId94"/>
    <p:sldId id="5314" r:id="rId95"/>
    <p:sldId id="5315" r:id="rId96"/>
    <p:sldId id="4511" r:id="rId97"/>
    <p:sldId id="4512" r:id="rId98"/>
    <p:sldId id="4513" r:id="rId99"/>
    <p:sldId id="4514" r:id="rId100"/>
    <p:sldId id="4515" r:id="rId101"/>
    <p:sldId id="2065" r:id="rId102"/>
    <p:sldId id="1491" r:id="rId103"/>
    <p:sldId id="4165" r:id="rId104"/>
    <p:sldId id="1550" r:id="rId105"/>
    <p:sldId id="2993" r:id="rId106"/>
    <p:sldId id="2964" r:id="rId107"/>
    <p:sldId id="1217" r:id="rId108"/>
    <p:sldId id="1215" r:id="rId109"/>
    <p:sldId id="940" r:id="rId110"/>
    <p:sldId id="1360" r:id="rId111"/>
    <p:sldId id="1376" r:id="rId112"/>
    <p:sldId id="1377" r:id="rId113"/>
    <p:sldId id="1958" r:id="rId114"/>
    <p:sldId id="1923" r:id="rId115"/>
    <p:sldId id="1922" r:id="rId116"/>
    <p:sldId id="1905" r:id="rId117"/>
    <p:sldId id="1906" r:id="rId118"/>
    <p:sldId id="1553" r:id="rId119"/>
    <p:sldId id="1466" r:id="rId120"/>
    <p:sldId id="1467" r:id="rId121"/>
    <p:sldId id="1369" r:id="rId122"/>
    <p:sldId id="1526" r:id="rId123"/>
    <p:sldId id="1371" r:id="rId124"/>
    <p:sldId id="1552" r:id="rId125"/>
    <p:sldId id="1219" r:id="rId126"/>
    <p:sldId id="5584" r:id="rId127"/>
    <p:sldId id="1569" r:id="rId128"/>
    <p:sldId id="3571" r:id="rId129"/>
    <p:sldId id="4317" r:id="rId130"/>
    <p:sldId id="6021" r:id="rId131"/>
    <p:sldId id="1957" r:id="rId132"/>
    <p:sldId id="3406" r:id="rId133"/>
    <p:sldId id="3374" r:id="rId134"/>
    <p:sldId id="5335" r:id="rId135"/>
    <p:sldId id="3378" r:id="rId136"/>
    <p:sldId id="5341" r:id="rId137"/>
    <p:sldId id="5494" r:id="rId13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96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96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96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96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96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96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96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96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96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8000"/>
    <a:srgbClr val="333300"/>
    <a:srgbClr val="000000"/>
    <a:srgbClr val="2A56BD"/>
    <a:srgbClr val="2A56AD"/>
    <a:srgbClr val="292929"/>
    <a:srgbClr val="2D4AA5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000"/>
    <p:restoredTop sz="94660"/>
  </p:normalViewPr>
  <p:slideViewPr>
    <p:cSldViewPr showGuides="1">
      <p:cViewPr varScale="1">
        <p:scale>
          <a:sx n="70" d="100"/>
          <a:sy n="70" d="100"/>
        </p:scale>
        <p:origin x="-840" y="-90"/>
      </p:cViewPr>
      <p:guideLst>
        <p:guide orient="horz" pos="2144"/>
        <p:guide pos="30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notesMaster" Target="notesMasters/notesMaster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en-US" altLang="zh-CN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4" name="Rectangle 7"/>
          <p:cNvSpPr txBox="1">
            <a:spLocks noGrp="1"/>
          </p:cNvSpPr>
          <p:nvPr/>
        </p:nvSpPr>
        <p:spPr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3315" name="Rectangle 2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时间就是生命，大家可以看到，我们的大脑很脆弱，正常我们的血液是在血管里面不断流动，通过心脏的节律性收缩，把血射出去，顺着血管供应到身体各个器官，不断循环，一旦心脏停止跳动，我们全身的血液会停滞，我们的器官会停止血供氧供，其中以大脑的表现最为突出，大脑给我们时间很少很少，而救护车，在我们国家，多半超过</a:t>
            </a:r>
            <a:r>
              <a:rPr lang="en-US" altLang="zh-CN" dirty="0"/>
              <a:t>10</a:t>
            </a:r>
            <a:r>
              <a:rPr lang="zh-CN" altLang="en-US" dirty="0"/>
              <a:t>分钟才能到场，所以在现场的人很重要，一切抢救措施都是为了脑复苏。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当见到有人晕倒，叫他、拍他，没反应，患者有否运动是一个很好的指标，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434" name="Rectangle 7"/>
          <p:cNvSpPr txBox="1">
            <a:spLocks noGrp="1"/>
          </p:cNvSpPr>
          <p:nvPr/>
        </p:nvSpPr>
        <p:spPr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8435" name="Rectangle 2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当见到有人晕倒，叫他、拍他，没反应，患者有否运动是一个很好的指标，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Rectangle 7"/>
          <p:cNvSpPr txBox="1">
            <a:spLocks noGrp="1"/>
          </p:cNvSpPr>
          <p:nvPr/>
        </p:nvSpPr>
        <p:spPr>
          <a:xfrm>
            <a:off x="3881438" y="8683625"/>
            <a:ext cx="2973387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20483" name="Rectangle 2"/>
          <p:cNvSpPr>
            <a:spLocks noGrp="1" noRot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  <a:ln/>
        </p:spPr>
      </p:sp>
      <p:sp>
        <p:nvSpPr>
          <p:cNvPr id="20484" name="Rectangle 3"/>
          <p:cNvSpPr>
            <a:spLocks noGrp="1"/>
          </p:cNvSpPr>
          <p:nvPr>
            <p:ph type="body"/>
          </p:nvPr>
        </p:nvSpPr>
        <p:spPr>
          <a:xfrm>
            <a:off x="912813" y="4341813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仰卧，放平，背后是硬的就行了。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2530" name="Rectangle 7"/>
          <p:cNvSpPr txBox="1">
            <a:spLocks noGrp="1"/>
          </p:cNvSpPr>
          <p:nvPr/>
        </p:nvSpPr>
        <p:spPr>
          <a:xfrm>
            <a:off x="3876675" y="8678863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22531" name="Rectangle 2"/>
          <p:cNvSpPr>
            <a:spLocks noGrp="1" noRot="1" noTextEdit="1"/>
          </p:cNvSpPr>
          <p:nvPr>
            <p:ph type="sldImg"/>
          </p:nvPr>
        </p:nvSpPr>
        <p:spPr>
          <a:xfrm>
            <a:off x="1136650" y="679450"/>
            <a:ext cx="4572000" cy="3429000"/>
          </a:xfrm>
          <a:ln/>
        </p:spPr>
      </p:sp>
      <p:sp>
        <p:nvSpPr>
          <p:cNvPr id="22532" name="Rectangle 3"/>
          <p:cNvSpPr>
            <a:spLocks noGrp="1"/>
          </p:cNvSpPr>
          <p:nvPr>
            <p:ph type="body"/>
          </p:nvPr>
        </p:nvSpPr>
        <p:spPr>
          <a:xfrm>
            <a:off x="908050" y="433705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时间就是生命，大家可以看到，我们的大脑很脆弱，正常我们的血液是在血管里面不断流动，通过心脏的节律性收缩，把血射出去，顺着血管供应到身体各个器官，不断循环，一旦心脏停止跳动，我们全身的血液会停滞，我们的器官会停止血供氧供，其中以大脑的表现最为突出，大脑给我们时间很少很少，而救护车，在我们国家，多半超过</a:t>
            </a:r>
            <a:r>
              <a:rPr lang="en-US" altLang="zh-CN" dirty="0"/>
              <a:t>10</a:t>
            </a:r>
            <a:r>
              <a:rPr lang="zh-CN" altLang="en-US" dirty="0"/>
              <a:t>分钟才能到场，所以在现场的人很重要，一切抢救措施都是为了脑复苏。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578" name="Rectangle 7"/>
          <p:cNvSpPr txBox="1">
            <a:spLocks noGrp="1"/>
          </p:cNvSpPr>
          <p:nvPr/>
        </p:nvSpPr>
        <p:spPr>
          <a:xfrm>
            <a:off x="3879850" y="8682038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zh-CN" sz="1200" dirty="0">
                <a:latin typeface="Calibri" panose="020F0502020204030204" pitchFamily="34" charset="0"/>
              </a:rPr>
            </a:fld>
            <a:endParaRPr lang="en-US" altLang="zh-CN" sz="1200" dirty="0">
              <a:latin typeface="Calibri" panose="020F0502020204030204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39825" y="682625"/>
            <a:ext cx="4572000" cy="3429000"/>
          </a:xfrm>
          <a:ln/>
        </p:spPr>
      </p:sp>
      <p:sp>
        <p:nvSpPr>
          <p:cNvPr id="24580" name="Rectangle 3"/>
          <p:cNvSpPr>
            <a:spLocks noGrp="1"/>
          </p:cNvSpPr>
          <p:nvPr>
            <p:ph type="body"/>
          </p:nvPr>
        </p:nvSpPr>
        <p:spPr>
          <a:xfrm>
            <a:off x="911225" y="4340225"/>
            <a:ext cx="5029200" cy="4114800"/>
          </a:xfrm>
          <a:ln/>
        </p:spPr>
        <p:txBody>
          <a:bodyPr wrap="square" lIns="91440" tIns="45720" rIns="91440" bIns="45720" anchor="t"/>
          <a:p>
            <a:pPr lvl="0"/>
            <a:r>
              <a:rPr lang="zh-CN" altLang="en-US" dirty="0"/>
              <a:t>大家摸一下自己的气管旁构，有没搏动，那就是我们人一个很大的动脉，颈动脉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心脏与胸骨的位置关系，所以心脏按压最原则的，我们按压的部位在这，要按压到一定深度，让人为的外力使心脏收缩舒张。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昏迷的病人很容易舌根后坠，把呼吸道堵了。所以我们要把他抬起来。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GI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3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4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6.jpeg"/><Relationship Id="rId1" Type="http://schemas.openxmlformats.org/officeDocument/2006/relationships/image" Target="../media/image195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8.jpeg"/><Relationship Id="rId1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9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image" Target="../media/image200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3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4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5.png"/></Relationships>
</file>

<file path=ppt/slides/_rels/slide10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9.jpeg"/><Relationship Id="rId5" Type="http://schemas.openxmlformats.org/officeDocument/2006/relationships/image" Target="../media/image208.jpeg"/><Relationship Id="rId4" Type="http://schemas.openxmlformats.org/officeDocument/2006/relationships/hyperlink" Target="http://www.mouse-mate.com/shoubiaoshou.asp?id=139" TargetMode="External"/><Relationship Id="rId3" Type="http://schemas.openxmlformats.org/officeDocument/2006/relationships/image" Target="../media/image207.jpeg"/><Relationship Id="rId2" Type="http://schemas.openxmlformats.org/officeDocument/2006/relationships/hyperlink" Target="http://image.baidu.com/i?ct=503316480&amp;z=0&amp;tn=baiduimagedetail&amp;word=%CA%D6%B2%BF%B9%D8%BD%DA%D1%D7&amp;in=17583&amp;cl=2&amp;cm=1&amp;sc=0&amp;lm=-1&amp;pn=13&amp;rn=1&amp;di=869246004&amp;ln=52" TargetMode="External"/><Relationship Id="rId1" Type="http://schemas.openxmlformats.org/officeDocument/2006/relationships/image" Target="../media/image20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0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3.jpeg"/><Relationship Id="rId2" Type="http://schemas.openxmlformats.org/officeDocument/2006/relationships/image" Target="../media/image212.jpeg"/><Relationship Id="rId1" Type="http://schemas.openxmlformats.org/officeDocument/2006/relationships/image" Target="../media/image211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4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5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6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7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8.jpeg"/><Relationship Id="rId1" Type="http://schemas.openxmlformats.org/officeDocument/2006/relationships/hyperlink" Target="http://baike.baidu.com/image/d478a800b24d85c5e850cd26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0.jpeg"/><Relationship Id="rId1" Type="http://schemas.openxmlformats.org/officeDocument/2006/relationships/image" Target="../media/image219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1.jpe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5.jpeg"/><Relationship Id="rId6" Type="http://schemas.openxmlformats.org/officeDocument/2006/relationships/hyperlink" Target="http://image.baidu.com/i?ct=503316480&amp;z=0&amp;tn=baiduimagedetail&amp;word=%D1%FC%BC%A1%C0%CD%CB%F0&amp;in=26663&amp;cl=2&amp;cm=1&amp;sc=0&amp;lm=-1&amp;pn=38&amp;rn=1&amp;di=1952488216&amp;ln=574" TargetMode="External"/><Relationship Id="rId5" Type="http://schemas.openxmlformats.org/officeDocument/2006/relationships/image" Target="../media/image224.jpeg"/><Relationship Id="rId4" Type="http://schemas.openxmlformats.org/officeDocument/2006/relationships/hyperlink" Target="http://www.sz91.cn/jyzx/2008/2687.shtml" TargetMode="External"/><Relationship Id="rId3" Type="http://schemas.openxmlformats.org/officeDocument/2006/relationships/image" Target="../media/image223.jpeg"/><Relationship Id="rId2" Type="http://schemas.openxmlformats.org/officeDocument/2006/relationships/hyperlink" Target="http://image.baidu.com/i?ct=503316480&amp;z=0&amp;tn=baiduimagedetail&amp;word=%B9%C7%D6%CA%CA%E8%CB%C9&amp;in=30034&amp;cl=2&amp;cm=1&amp;sc=0&amp;lm=-1&amp;pn=3&amp;rn=1&amp;di=1543455012&amp;ln=2000" TargetMode="External"/><Relationship Id="rId1" Type="http://schemas.openxmlformats.org/officeDocument/2006/relationships/image" Target="../media/image2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7.jpeg"/><Relationship Id="rId1" Type="http://schemas.openxmlformats.org/officeDocument/2006/relationships/image" Target="../media/image226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8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1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2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3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5.png"/><Relationship Id="rId1" Type="http://schemas.openxmlformats.org/officeDocument/2006/relationships/image" Target="../media/image2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9.jpeg"/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image" Target="../media/image236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1.jpeg"/><Relationship Id="rId1" Type="http://schemas.openxmlformats.org/officeDocument/2006/relationships/image" Target="../media/image240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3.png"/><Relationship Id="rId1" Type="http://schemas.openxmlformats.org/officeDocument/2006/relationships/image" Target="../media/image242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6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hyperlink" Target="http://image.baidu.com/i?ct=503316480&amp;z=0&amp;tn=baiduimagedetail&amp;word=%BA%EC%CA%AE%D7%D6%BB%E1%B1%EA%D6%BE&amp;in=7257&amp;cl=2&amp;cm=1&amp;sc=0&amp;lm=-1&amp;pn=6&amp;rn=1&amp;di=1348817220&amp;ln=48" TargetMode="External"/><Relationship Id="rId1" Type="http://schemas.openxmlformats.org/officeDocument/2006/relationships/image" Target="../media/image26.GI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hyperlink" Target="http://image.baidu.com/i?ct=503316480&amp;z=0&amp;tn=baiduimagedetail&amp;word=%BA%EC%CA%AE%D7%D6%BB%E1%B1%EA%D6%BE&amp;in=7257&amp;cl=2&amp;cm=1&amp;sc=0&amp;lm=-1&amp;pn=6&amp;rn=1&amp;di=1348817220&amp;ln=48" TargetMode="Externa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hyperlink" Target="http://finance.sina.com.cn/hy/20091125/15467015131.s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hyperlink" Target="http://baike.baidu.com/image/aa251d4fdeaecc15afc3aba7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jpe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0.pn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4.jpe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jpeg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jpeg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5.jpeg"/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1.jpeg"/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.jpeg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4.jpeg"/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image" Target="../media/image91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8.jpeg"/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image" Target="../media/image9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image" Target="../media/image10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6.jpeg"/><Relationship Id="rId3" Type="http://schemas.openxmlformats.org/officeDocument/2006/relationships/image" Target="../media/image102.jpeg"/><Relationship Id="rId2" Type="http://schemas.openxmlformats.org/officeDocument/2006/relationships/image" Target="../media/image105.jpeg"/><Relationship Id="rId1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jpeg"/><Relationship Id="rId1" Type="http://schemas.openxmlformats.org/officeDocument/2006/relationships/image" Target="../media/image107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image" Target="../media/image57.jpe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jpeg"/><Relationship Id="rId8" Type="http://schemas.openxmlformats.org/officeDocument/2006/relationships/image" Target="../media/image118.jpeg"/><Relationship Id="rId7" Type="http://schemas.openxmlformats.org/officeDocument/2006/relationships/image" Target="../media/image117.jpeg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0.png"/><Relationship Id="rId1" Type="http://schemas.openxmlformats.org/officeDocument/2006/relationships/image" Target="../media/image11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2.jpeg"/><Relationship Id="rId1" Type="http://schemas.openxmlformats.org/officeDocument/2006/relationships/image" Target="../media/image121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image" Target="../media/image124.jpe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jpeg"/><Relationship Id="rId8" Type="http://schemas.openxmlformats.org/officeDocument/2006/relationships/image" Target="../media/image135.jpeg"/><Relationship Id="rId7" Type="http://schemas.openxmlformats.org/officeDocument/2006/relationships/image" Target="../media/image134.jpeg"/><Relationship Id="rId6" Type="http://schemas.openxmlformats.org/officeDocument/2006/relationships/image" Target="../media/image133.jpe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7.jpeg"/><Relationship Id="rId1" Type="http://schemas.openxmlformats.org/officeDocument/2006/relationships/image" Target="../media/image57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image" Target="../media/image138.jpe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8.jpeg"/><Relationship Id="rId7" Type="http://schemas.openxmlformats.org/officeDocument/2006/relationships/image" Target="../media/image147.png"/><Relationship Id="rId6" Type="http://schemas.openxmlformats.org/officeDocument/2006/relationships/image" Target="../media/image146.jpeg"/><Relationship Id="rId5" Type="http://schemas.openxmlformats.org/officeDocument/2006/relationships/image" Target="../media/image145.png"/><Relationship Id="rId4" Type="http://schemas.openxmlformats.org/officeDocument/2006/relationships/image" Target="../media/image144.jpeg"/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image" Target="../media/image141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2.png"/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image" Target="../media/image149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1.jpeg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2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3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6.jpeg"/><Relationship Id="rId1" Type="http://schemas.openxmlformats.org/officeDocument/2006/relationships/image" Target="../media/image16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8.jpeg"/><Relationship Id="rId1" Type="http://schemas.openxmlformats.org/officeDocument/2006/relationships/image" Target="../media/image167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0.jpeg"/><Relationship Id="rId1" Type="http://schemas.openxmlformats.org/officeDocument/2006/relationships/image" Target="../media/image169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1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2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3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4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5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hyperlink" Target="http://image.baidu.com/i?ct=503316480&amp;z=0&amp;tn=baiduimagedetail&amp;word=%BA%EC%CA%AE%D7%D6%BB%E1%B1%EA%D6%BE&amp;in=7257&amp;cl=2&amp;cm=1&amp;sc=0&amp;lm=-1&amp;pn=6&amp;rn=1&amp;di=1348817220&amp;ln=48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8.jpeg"/><Relationship Id="rId1" Type="http://schemas.openxmlformats.org/officeDocument/2006/relationships/image" Target="../media/image177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0.jpeg"/><Relationship Id="rId1" Type="http://schemas.openxmlformats.org/officeDocument/2006/relationships/image" Target="../media/image179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2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3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image" Target="../media/image50.pn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9.jpeg"/><Relationship Id="rId3" Type="http://schemas.openxmlformats.org/officeDocument/2006/relationships/image" Target="../media/image188.jpeg"/><Relationship Id="rId2" Type="http://schemas.openxmlformats.org/officeDocument/2006/relationships/image" Target="../media/image187.png"/><Relationship Id="rId1" Type="http://schemas.openxmlformats.org/officeDocument/2006/relationships/image" Target="../media/image186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image" Target="../media/image19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77900" y="990600"/>
            <a:ext cx="7467600" cy="5078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2000" cap="none" spc="120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常揉拇指健大脑</a:t>
            </a:r>
            <a:endParaRPr kumimoji="0" lang="en-US" altLang="zh-CN" sz="3600" b="1" kern="2000" cap="none" spc="120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2000" cap="none" spc="120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常揉食指肠胃好</a:t>
            </a:r>
            <a:endParaRPr kumimoji="0" lang="en-US" altLang="zh-CN" sz="3600" b="1" kern="2000" cap="none" spc="120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2000" cap="none" spc="120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常揉中指能强心</a:t>
            </a:r>
            <a:endParaRPr kumimoji="0" lang="en-US" altLang="zh-CN" sz="3600" b="1" kern="2000" cap="none" spc="120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2000" cap="none" spc="120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常揉环指肝平安</a:t>
            </a:r>
            <a:endParaRPr kumimoji="0" lang="en-US" altLang="zh-CN" sz="3600" b="1" kern="2000" cap="none" spc="120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2000" cap="none" spc="120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常揉小指壮双肾</a:t>
            </a:r>
            <a:endParaRPr kumimoji="0" lang="en-US" altLang="zh-CN" sz="3600" b="1" kern="2000" cap="none" spc="120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2000" cap="none" spc="120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手指脚趾多揉揉</a:t>
            </a:r>
            <a:endParaRPr kumimoji="0" lang="en-US" altLang="zh-CN" sz="3600" b="1" kern="2000" cap="none" spc="120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2000" cap="none" spc="120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失眠多梦不用愁</a:t>
            </a:r>
            <a:endParaRPr kumimoji="0" lang="en-US" altLang="zh-CN" sz="3600" b="1" kern="2000" cap="none" spc="120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2000" cap="none" spc="120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手指脚趾多揉揉</a:t>
            </a:r>
            <a:endParaRPr kumimoji="0" lang="en-US" altLang="zh-CN" sz="3600" b="1" kern="2000" cap="none" spc="120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kern="2000" cap="none" spc="120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大病小病不用愁</a:t>
            </a:r>
            <a:endParaRPr kumimoji="0" lang="zh-CN" altLang="en-US" sz="3600" b="1" kern="2000" cap="none" spc="120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    时间就是生命 </a:t>
            </a:r>
            <a:endParaRPr kumimoji="0" lang="zh-CN" altLang="en-US" sz="6000" b="1" i="0" u="none" strike="noStrike" kern="0" cap="none" spc="0" normalizeH="0" baseline="0" noProof="0" smtClean="0">
              <a:ln>
                <a:noFill/>
              </a:ln>
              <a:solidFill>
                <a:srgbClr val="99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90" name="Rectangle 3"/>
          <p:cNvSpPr>
            <a:spLocks noGrp="1" noRot="1"/>
          </p:cNvSpPr>
          <p:nvPr>
            <p:ph type="body"/>
          </p:nvPr>
        </p:nvSpPr>
        <p:spPr>
          <a:xfrm>
            <a:off x="1143000" y="1371600"/>
            <a:ext cx="7772400" cy="5183188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 b="1" dirty="0"/>
              <a:t>       </a:t>
            </a:r>
            <a:r>
              <a:rPr lang="zh-CN" altLang="en-US" dirty="0"/>
              <a:t>   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心肺复苏的“黄金4分钟”</a:t>
            </a:r>
            <a:r>
              <a:rPr lang="zh-CN" altLang="en-US" sz="2800" b="1" dirty="0">
                <a:latin typeface="宋体" panose="02010600030101010101" pitchFamily="2" charset="-122"/>
              </a:rPr>
              <a:t> 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b="1" dirty="0"/>
              <a:t>       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早评估病情、早呼救、早到达</a:t>
            </a:r>
            <a:endParaRPr lang="zh-CN" altLang="en-US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    心搏骤停的严重后果以秒计算</a:t>
            </a:r>
            <a:endParaRPr lang="zh-CN" altLang="en-US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秒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意识丧失、突然倒地</a:t>
            </a:r>
            <a:endParaRPr lang="zh-CN" altLang="en-US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30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秒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——“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阿斯综合症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发作</a:t>
            </a:r>
            <a:endParaRPr lang="zh-CN" altLang="en-US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60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秒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自主呼吸逐渐停止</a:t>
            </a:r>
            <a:endParaRPr lang="zh-CN" altLang="en-US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分钟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开始出现脑水肿</a:t>
            </a:r>
            <a:endParaRPr lang="zh-CN" altLang="en-US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    4分钟</a:t>
            </a:r>
            <a:r>
              <a:rPr lang="en-US" altLang="zh-CN" b="1" dirty="0">
                <a:solidFill>
                  <a:srgbClr val="003399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b="1" dirty="0">
                <a:solidFill>
                  <a:srgbClr val="003399"/>
                </a:solidFill>
                <a:latin typeface="宋体" panose="02010600030101010101" pitchFamily="2" charset="-122"/>
              </a:rPr>
              <a:t>开始出现脑细胞死亡</a:t>
            </a:r>
            <a:endParaRPr lang="zh-CN" altLang="en-US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dirty="0"/>
              <a:t>                     </a:t>
            </a:r>
            <a:endParaRPr lang="zh-CN" altLang="en-US" b="1" dirty="0"/>
          </a:p>
        </p:txBody>
      </p:sp>
      <p:pic>
        <p:nvPicPr>
          <p:cNvPr id="12291" name="Picture 4" descr="跳动的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304800"/>
            <a:ext cx="1600200" cy="1687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28600" y="533400"/>
            <a:ext cx="4194175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手阳明大肠经</a:t>
            </a:r>
            <a:r>
              <a:rPr kumimoji="0" lang="zh-CN" altLang="en-US" sz="4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zh-CN" altLang="en-US" sz="44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2642" name="Rectangle 3"/>
          <p:cNvSpPr>
            <a:spLocks noGrp="1" noRot="1"/>
          </p:cNvSpPr>
          <p:nvPr>
            <p:ph type="body" sz="half"/>
          </p:nvPr>
        </p:nvSpPr>
        <p:spPr>
          <a:xfrm>
            <a:off x="76200" y="2133600"/>
            <a:ext cx="4194175" cy="3886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大肠手阳明之脉，起于大指次指之端，循指上廉，出合谷两骨之间，上入两筋之中，循臂上廉，入肘外廉，上臑外前廉，上肩，出髃骨之前廉，上出于柱骨之会上，下入缺盆络肺，下膈属大肠；其支者，从缺盆上颈，贯颊，入下齿中，还出挟口，交人中，左之右，右之左，上挟鼻孔。” </a:t>
            </a:r>
            <a:br>
              <a:rPr lang="zh-CN" altLang="en-US" sz="2000" b="1" dirty="0">
                <a:solidFill>
                  <a:srgbClr val="0000CC"/>
                </a:solidFill>
                <a:latin typeface="宋体" panose="02010600030101010101" pitchFamily="2" charset="-122"/>
              </a:rPr>
            </a:br>
            <a:endParaRPr lang="zh-CN" altLang="en-US" sz="20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pic>
        <p:nvPicPr>
          <p:cNvPr id="112643" name="Picture 4" descr="dachangjing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228600"/>
            <a:ext cx="4800600" cy="6324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665" name="图片 1" descr="2358933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524000"/>
            <a:ext cx="5943600" cy="5053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09600" y="304800"/>
            <a:ext cx="7110095" cy="100581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000" kern="1200" cap="none" spc="0" normalizeH="0" baseline="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颈椎肥大</a:t>
            </a:r>
            <a:endParaRPr kumimoji="0" lang="zh-CN" altLang="en-US" sz="6000" kern="1200" cap="none" spc="0" normalizeH="0" baseline="0" noProof="1">
              <a:solidFill>
                <a:schemeClr val="accent4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4689" name="Picture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3175"/>
            <a:ext cx="9142413" cy="3425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690" name="Picture 3" descr="未命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8" y="3429000"/>
            <a:ext cx="9066212" cy="3371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3" name="Rectangle 2"/>
          <p:cNvSpPr>
            <a:spLocks noGrp="1" noRot="1"/>
          </p:cNvSpPr>
          <p:nvPr>
            <p:ph type="title"/>
          </p:nvPr>
        </p:nvSpPr>
        <p:spPr>
          <a:xfrm>
            <a:off x="228600" y="228600"/>
            <a:ext cx="8540750" cy="6858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sz="4000" b="1" dirty="0">
                <a:solidFill>
                  <a:srgbClr val="FF6600"/>
                </a:solidFill>
              </a:rPr>
              <a:t>颈椎病压迫血管、神经</a:t>
            </a:r>
            <a:endParaRPr lang="zh-CN" altLang="en-US" sz="4000" b="1" dirty="0">
              <a:solidFill>
                <a:srgbClr val="FF6600"/>
              </a:solidFill>
            </a:endParaRPr>
          </a:p>
        </p:txBody>
      </p:sp>
      <p:pic>
        <p:nvPicPr>
          <p:cNvPr id="115714" name="Picture 3" descr="颈椎压迫血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52500"/>
            <a:ext cx="4572000" cy="5905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15" name="Picture 4" descr="颈椎压迫神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43000"/>
            <a:ext cx="3657600" cy="533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6737" name="Picture 2" descr="1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144000" cy="6886575"/>
          </a:xfrm>
          <a:solidFill>
            <a:srgbClr val="FFFFFF"/>
          </a:solidFill>
          <a:ln/>
        </p:spPr>
      </p:pic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1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24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sz="4800" b="1" dirty="0">
                <a:solidFill>
                  <a:schemeClr val="tx1"/>
                </a:solidFill>
              </a:rPr>
              <a:t>职业性骨骼疾病预防和治疗</a:t>
            </a:r>
            <a:br>
              <a:rPr lang="zh-CN" altLang="en-US" sz="4800" b="1" dirty="0">
                <a:solidFill>
                  <a:schemeClr val="tx1"/>
                </a:solidFill>
              </a:rPr>
            </a:br>
            <a:r>
              <a:rPr lang="zh-CN" altLang="en-US" sz="4800" b="1" dirty="0">
                <a:solidFill>
                  <a:schemeClr val="tx1"/>
                </a:solidFill>
              </a:rPr>
              <a:t>（</a:t>
            </a:r>
            <a:r>
              <a:rPr lang="zh-CN" altLang="en-US" sz="4800" b="1" dirty="0">
                <a:solidFill>
                  <a:srgbClr val="FF0000"/>
                </a:solidFill>
              </a:rPr>
              <a:t>非菌性骨骼疾病</a:t>
            </a:r>
            <a:r>
              <a:rPr lang="zh-CN" altLang="en-US" sz="4800" b="1" dirty="0">
                <a:solidFill>
                  <a:schemeClr val="tx1"/>
                </a:solidFill>
              </a:rPr>
              <a:t>）</a:t>
            </a:r>
            <a:endParaRPr lang="zh-CN" altLang="en-US" sz="5300" b="1" dirty="0">
              <a:solidFill>
                <a:schemeClr val="tx1"/>
              </a:solidFill>
            </a:endParaRPr>
          </a:p>
        </p:txBody>
      </p:sp>
      <p:sp>
        <p:nvSpPr>
          <p:cNvPr id="117762" name="Rectangle 3"/>
          <p:cNvSpPr>
            <a:spLocks noGrp="1"/>
          </p:cNvSpPr>
          <p:nvPr>
            <p:ph type="body" sz="half"/>
          </p:nvPr>
        </p:nvSpPr>
        <p:spPr>
          <a:xfrm>
            <a:off x="457200" y="4343400"/>
            <a:ext cx="8382000" cy="2763838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哪些是非菌性疾病？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0" indent="-342900"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风湿、关节炎、肩周炎、颈椎病、腰肌劳损、</a:t>
            </a:r>
            <a:r>
              <a:rPr lang="en-US" altLang="zh-CN" sz="2800" b="1" dirty="0">
                <a:latin typeface="宋体" panose="02010600030101010101" pitchFamily="2" charset="-122"/>
              </a:rPr>
              <a:t>     </a:t>
            </a:r>
            <a:r>
              <a:rPr lang="zh-CN" altLang="en-US" sz="2800" b="1" dirty="0">
                <a:latin typeface="宋体" panose="02010600030101010101" pitchFamily="2" charset="-122"/>
              </a:rPr>
              <a:t>腰椎间盘突出、静脉曲张、手臂麻木、坐骨神经痛等没有细菌感染的疾病！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pic>
        <p:nvPicPr>
          <p:cNvPr id="117763" name="Picture 5" descr="200951703416972"/>
          <p:cNvPicPr>
            <a:picLocks noGrp="1"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152400" y="1600200"/>
            <a:ext cx="2971800" cy="2667000"/>
          </a:xfrm>
          <a:solidFill>
            <a:srgbClr val="FFFFFF"/>
          </a:solidFill>
          <a:ln/>
        </p:spPr>
      </p:pic>
      <p:pic>
        <p:nvPicPr>
          <p:cNvPr id="117764" name="Picture 6" descr="jinghuibing1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3073400" y="1981200"/>
            <a:ext cx="3003550" cy="2290763"/>
          </a:xfrm>
          <a:solidFill>
            <a:srgbClr val="FFFFFF"/>
          </a:solidFill>
          <a:ln/>
        </p:spPr>
      </p:pic>
      <p:pic>
        <p:nvPicPr>
          <p:cNvPr id="117765" name="Picture 3" descr="kpi_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600200"/>
            <a:ext cx="3124200" cy="266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5" name="Rectangle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sz="8800" b="1" dirty="0">
                <a:solidFill>
                  <a:srgbClr val="000099"/>
                </a:solidFill>
                <a:latin typeface="宋体" panose="02010600030101010101" pitchFamily="2" charset="-122"/>
              </a:rPr>
              <a:t>针   灸</a:t>
            </a:r>
            <a:endParaRPr lang="zh-CN" altLang="en-US" sz="8800" b="1" dirty="0">
              <a:solidFill>
                <a:srgbClr val="000099"/>
              </a:solidFill>
              <a:latin typeface="宋体" panose="02010600030101010101" pitchFamily="2" charset="-122"/>
            </a:endParaRPr>
          </a:p>
        </p:txBody>
      </p:sp>
      <p:sp>
        <p:nvSpPr>
          <p:cNvPr id="118786" name="Rectangle 3"/>
          <p:cNvSpPr>
            <a:spLocks noGrp="1"/>
          </p:cNvSpPr>
          <p:nvPr>
            <p:ph type="body"/>
          </p:nvPr>
        </p:nvSpPr>
        <p:spPr>
          <a:xfrm>
            <a:off x="0" y="1524000"/>
            <a:ext cx="5181600" cy="51816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zh-CN" altLang="en-US" sz="2800" b="1" dirty="0">
                <a:latin typeface="宋体" panose="02010600030101010101" pitchFamily="2" charset="-122"/>
              </a:rPr>
              <a:t>作用：疏通经络 ，调和阴阳 ，扶正祛邪。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333399"/>
                </a:solidFill>
                <a:latin typeface="宋体" panose="02010600030101010101" pitchFamily="2" charset="-122"/>
              </a:rPr>
              <a:t>原理：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穴位是屯积毒素最多的地方</a:t>
            </a:r>
            <a:r>
              <a:rPr lang="zh-CN" altLang="en-US" b="1" dirty="0">
                <a:solidFill>
                  <a:srgbClr val="333399"/>
                </a:solidFill>
                <a:latin typeface="宋体" panose="02010600030101010101" pitchFamily="2" charset="-122"/>
              </a:rPr>
              <a:t>，</a:t>
            </a:r>
            <a:r>
              <a:rPr lang="zh-CN" altLang="en-US" b="1" dirty="0">
                <a:latin typeface="宋体" panose="02010600030101010101" pitchFamily="2" charset="-122"/>
              </a:rPr>
              <a:t>针灸</a:t>
            </a:r>
            <a:r>
              <a:rPr lang="zh-CN" altLang="en-US" b="1" dirty="0">
                <a:solidFill>
                  <a:srgbClr val="333399"/>
                </a:solidFill>
                <a:latin typeface="宋体" panose="02010600030101010101" pitchFamily="2" charset="-122"/>
              </a:rPr>
              <a:t>的作用是扎进肌肤，刺激穴位，把毒素打成游离状态，随着我们的尿液和汗液排出体外，又可以协同其他疗法进行综合治疗</a:t>
            </a: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。</a:t>
            </a:r>
            <a:endParaRPr lang="en-US" altLang="zh-CN" sz="2800" b="1" dirty="0">
              <a:solidFill>
                <a:srgbClr val="333399"/>
              </a:solidFill>
              <a:latin typeface="宋体" panose="02010600030101010101" pitchFamily="2" charset="-122"/>
            </a:endParaRPr>
          </a:p>
          <a:p>
            <a:endParaRPr lang="zh-CN" altLang="en-US" b="1" dirty="0">
              <a:solidFill>
                <a:srgbClr val="333399"/>
              </a:solidFill>
              <a:latin typeface="宋体" panose="02010600030101010101" pitchFamily="2" charset="-122"/>
            </a:endParaRPr>
          </a:p>
        </p:txBody>
      </p:sp>
      <p:pic>
        <p:nvPicPr>
          <p:cNvPr id="118787" name="Picture 4" descr="b9d8b70173c2a4121c9583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0" y="1752600"/>
            <a:ext cx="3276600" cy="4724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09" name="Rectangle 2"/>
          <p:cNvSpPr>
            <a:spLocks noGrp="1"/>
          </p:cNvSpPr>
          <p:nvPr>
            <p:ph type="title"/>
          </p:nvPr>
        </p:nvSpPr>
        <p:spPr>
          <a:xfrm>
            <a:off x="685800" y="457200"/>
            <a:ext cx="830580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b="1" dirty="0">
                <a:solidFill>
                  <a:srgbClr val="FF0000"/>
                </a:solidFill>
              </a:rPr>
              <a:t>推广“无针针灸”理疗</a:t>
            </a:r>
            <a:br>
              <a:rPr lang="zh-CN" altLang="en-US" sz="4000" b="1" dirty="0">
                <a:solidFill>
                  <a:srgbClr val="FF0000"/>
                </a:solidFill>
              </a:rPr>
            </a:br>
            <a:r>
              <a:rPr lang="zh-CN" altLang="en-US" sz="4000" b="1" dirty="0">
                <a:solidFill>
                  <a:srgbClr val="FF0000"/>
                </a:solidFill>
              </a:rPr>
              <a:t>治疗非菌疾病</a:t>
            </a:r>
            <a:br>
              <a:rPr lang="zh-CN" altLang="en-US" sz="4000" b="1" dirty="0">
                <a:solidFill>
                  <a:srgbClr val="FF0000"/>
                </a:solidFill>
              </a:rPr>
            </a:b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119810" name="Picture 3" descr="20093161656581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0" y="1600200"/>
            <a:ext cx="5792788" cy="533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811" name="Rectangle 2"/>
          <p:cNvSpPr>
            <a:spLocks noGrp="1"/>
          </p:cNvSpPr>
          <p:nvPr/>
        </p:nvSpPr>
        <p:spPr>
          <a:xfrm>
            <a:off x="76200" y="1371600"/>
            <a:ext cx="3276600" cy="54879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eaLnBrk="0" hangingPunct="0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只要针灸可以治疗的疾病理疗也可以治疗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......</a:t>
            </a:r>
            <a:b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理疗也称模拟针灸，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通过电源转换成磁波的针,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刺激皮下穴位，将毒素打散成游离状态通过尿液、汗液排除体外，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穴位没有毒素,经络通畅身体的疾病就治疗好了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Rectangle 2"/>
          <p:cNvSpPr/>
          <p:nvPr/>
        </p:nvSpPr>
        <p:spPr>
          <a:xfrm>
            <a:off x="609600" y="609600"/>
            <a:ext cx="4114800" cy="2743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4" name="Rectangle 3"/>
          <p:cNvSpPr>
            <a:spLocks noGrp="1" noRot="1"/>
          </p:cNvSpPr>
          <p:nvPr>
            <p:ph type="body" sz="half"/>
          </p:nvPr>
        </p:nvSpPr>
        <p:spPr>
          <a:xfrm>
            <a:off x="0" y="914400"/>
            <a:ext cx="4876800" cy="55626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eaLnBrk="1" hangingPunct="1"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rgbClr val="003399"/>
                </a:solidFill>
                <a:latin typeface="宋体" panose="02010600030101010101" pitchFamily="2" charset="-122"/>
              </a:rPr>
              <a:t>肩井穴</a:t>
            </a:r>
            <a:r>
              <a:rPr lang="zh-CN" altLang="en-US" sz="2200" b="1" dirty="0">
                <a:solidFill>
                  <a:srgbClr val="003399"/>
                </a:solidFill>
                <a:latin typeface="宋体" panose="02010600030101010101" pitchFamily="2" charset="-122"/>
              </a:rPr>
              <a:t>（</a:t>
            </a:r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足少阳胆经</a:t>
            </a:r>
            <a:r>
              <a:rPr lang="zh-CN" altLang="en-US" sz="2400" dirty="0">
                <a:solidFill>
                  <a:srgbClr val="003399"/>
                </a:solidFill>
                <a:latin typeface="宋体" panose="02010600030101010101" pitchFamily="2" charset="-122"/>
              </a:rPr>
              <a:t> ）</a:t>
            </a:r>
            <a:endParaRPr lang="zh-CN" altLang="en-US" sz="3600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buNone/>
            </a:pPr>
            <a:r>
              <a:rPr lang="en-US" altLang="zh-CN" sz="2800" b="1" dirty="0">
                <a:solidFill>
                  <a:srgbClr val="669900"/>
                </a:solidFill>
              </a:rPr>
              <a:t>——</a:t>
            </a:r>
            <a:r>
              <a:rPr lang="zh-CN" altLang="en-US" sz="2800" b="1" dirty="0">
                <a:solidFill>
                  <a:srgbClr val="669900"/>
                </a:solidFill>
              </a:rPr>
              <a:t>主治疾病</a:t>
            </a:r>
            <a:r>
              <a:rPr lang="zh-CN" altLang="en-US" sz="2400" b="1" dirty="0">
                <a:solidFill>
                  <a:srgbClr val="669900"/>
                </a:solidFill>
              </a:rPr>
              <a:t>：</a:t>
            </a:r>
            <a:endParaRPr lang="zh-CN" altLang="en-US" sz="2400" b="1" dirty="0">
              <a:solidFill>
                <a:srgbClr val="669900"/>
              </a:solidFill>
            </a:endParaRPr>
          </a:p>
          <a:p>
            <a:pPr lvl="0" indent="-342900"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669900"/>
                </a:solidFill>
                <a:latin typeface="宋体" panose="02010600030101010101" pitchFamily="2" charset="-122"/>
              </a:rPr>
              <a:t>肩周炎(又称五十肩、漏肩风、寒凝肩、冻结肩)、颈肩综合症</a:t>
            </a:r>
            <a:endParaRPr lang="zh-CN" altLang="en-US" sz="2400" b="1" dirty="0">
              <a:solidFill>
                <a:srgbClr val="669900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</a:rPr>
              <a:t>韧带、肌腱长期劳损等无菌性炎症反应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0" indent="-342900" eaLnBrk="1" hangingPunct="1">
              <a:buFont typeface="Wingdings" panose="05000000000000000000" pitchFamily="2" charset="2"/>
              <a:buChar char="u"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 lvl="0" indent="-342900"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</a:rPr>
              <a:t>肩颈酸痛、脖子僵硬、肩关节活动受限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0" indent="-342900" eaLnBrk="1" hangingPunct="1"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00FF"/>
                </a:solidFill>
                <a:latin typeface="宋体" panose="02010600030101010101" pitchFamily="2" charset="-122"/>
              </a:rPr>
              <a:t>头重脚轻、 手臂抬举困难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，</a:t>
            </a:r>
            <a:r>
              <a:rPr lang="zh-CN" altLang="en-US" sz="2400" b="1" dirty="0">
                <a:solidFill>
                  <a:srgbClr val="FF00FF"/>
                </a:solidFill>
                <a:latin typeface="宋体" panose="02010600030101010101" pitchFamily="2" charset="-122"/>
              </a:rPr>
              <a:t>眼睛疲劳、耳鸣、落枕等。</a:t>
            </a:r>
            <a:endParaRPr lang="zh-CN" altLang="en-US" sz="2400" b="1" dirty="0">
              <a:solidFill>
                <a:srgbClr val="FF00FF"/>
              </a:solidFill>
              <a:latin typeface="宋体" panose="02010600030101010101" pitchFamily="2" charset="-122"/>
            </a:endParaRPr>
          </a:p>
        </p:txBody>
      </p:sp>
      <p:sp>
        <p:nvSpPr>
          <p:cNvPr id="120835" name="Oval 4"/>
          <p:cNvSpPr/>
          <p:nvPr/>
        </p:nvSpPr>
        <p:spPr>
          <a:xfrm>
            <a:off x="7543800" y="2590800"/>
            <a:ext cx="914400" cy="9144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0836" name="Picture 3" descr="sanjiaojing4-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2481263"/>
            <a:ext cx="5257800" cy="45291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1857" name="Picture 2"/>
          <p:cNvPicPr>
            <a:picLocks noGrp="1"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304800" y="838200"/>
            <a:ext cx="4038600" cy="2514600"/>
          </a:xfrm>
          <a:solidFill>
            <a:srgbClr val="FFFFFF"/>
          </a:solidFill>
          <a:ln/>
        </p:spPr>
      </p:pic>
      <p:pic>
        <p:nvPicPr>
          <p:cNvPr id="121858" name="Picture 5" descr="u=1937169883,3260833347&amp;fm=0&amp;gp=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33800"/>
            <a:ext cx="4114800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859" name="Picture 6" descr="20071171558146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810000"/>
            <a:ext cx="4343400" cy="281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0" name="Text Box 8"/>
          <p:cNvSpPr txBox="1"/>
          <p:nvPr/>
        </p:nvSpPr>
        <p:spPr>
          <a:xfrm>
            <a:off x="715963" y="304800"/>
            <a:ext cx="6442075" cy="436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             </a:t>
            </a:r>
            <a:r>
              <a:rPr lang="zh-CN" altLang="en-US" sz="2800" dirty="0">
                <a:solidFill>
                  <a:srgbClr val="CC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手指病变、鼠标手、肘关节疼痛</a:t>
            </a:r>
            <a:endParaRPr lang="zh-CN" altLang="en-US" sz="2800" dirty="0">
              <a:solidFill>
                <a:srgbClr val="CC66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1861" name="Picture 9"/>
          <p:cNvPicPr>
            <a:picLocks noGrp="1" noChangeAspect="1"/>
          </p:cNvPicPr>
          <p:nvPr>
            <p:ph type="title"/>
          </p:nvPr>
        </p:nvPicPr>
        <p:blipFill>
          <a:blip r:embed="rId6"/>
          <a:stretch>
            <a:fillRect/>
          </a:stretch>
        </p:blipFill>
        <p:spPr>
          <a:xfrm>
            <a:off x="4724400" y="914400"/>
            <a:ext cx="4114800" cy="2438400"/>
          </a:xfrm>
          <a:ln/>
        </p:spPr>
      </p:pic>
      <p:sp>
        <p:nvSpPr>
          <p:cNvPr id="121862" name="Text Box 5"/>
          <p:cNvSpPr txBox="1"/>
          <p:nvPr/>
        </p:nvSpPr>
        <p:spPr>
          <a:xfrm>
            <a:off x="7315200" y="6338888"/>
            <a:ext cx="1981200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01625" y="685800"/>
            <a:ext cx="854075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6600" b="1" i="1" u="none" strike="noStrike" kern="0" cap="none" spc="0" normalizeH="0" baseline="0" noProof="0" smtClean="0">
                <a:ln>
                  <a:noFill/>
                </a:ln>
                <a:solidFill>
                  <a:srgbClr val="3399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CPR</a:t>
            </a:r>
            <a:r>
              <a:rPr kumimoji="0" lang="en-US" sz="37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(</a:t>
            </a:r>
            <a:r>
              <a:rPr kumimoji="0" lang="zh-CN" altLang="en-US" sz="3700" b="1" i="0" u="sng" strike="noStrike" kern="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现场</a:t>
            </a:r>
            <a:r>
              <a:rPr kumimoji="0" lang="zh-CN" altLang="en-US" sz="3700" b="1" i="0" u="none" strike="noStrike" kern="0" cap="none" spc="0" normalizeH="0" baseline="0" noProof="0" smtClean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心肺复苏术</a:t>
            </a:r>
            <a:r>
              <a:rPr kumimoji="0" lang="zh-CN" altLang="en-US" sz="37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）</a:t>
            </a:r>
            <a:endParaRPr kumimoji="0" lang="zh-CN" altLang="en-US" sz="37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宋体" panose="02010600030101010101" pitchFamily="2" charset="-122"/>
              <a:ea typeface="+mj-ea"/>
              <a:cs typeface="+mj-cs"/>
            </a:endParaRPr>
          </a:p>
        </p:txBody>
      </p:sp>
      <p:sp>
        <p:nvSpPr>
          <p:cNvPr id="14338" name="Rectangle 3"/>
          <p:cNvSpPr>
            <a:spLocks noGrp="1" noRot="1"/>
          </p:cNvSpPr>
          <p:nvPr>
            <p:ph type="body"/>
          </p:nvPr>
        </p:nvSpPr>
        <p:spPr>
          <a:xfrm>
            <a:off x="2438400" y="2590800"/>
            <a:ext cx="5029200" cy="3886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5400" dirty="0">
                <a:solidFill>
                  <a:srgbClr val="2D4AA5"/>
                </a:solidFill>
              </a:rPr>
              <a:t>胸外按压</a:t>
            </a:r>
            <a:endParaRPr lang="zh-CN" altLang="en-US" sz="5400" dirty="0">
              <a:solidFill>
                <a:srgbClr val="2D4AA5"/>
              </a:solidFill>
            </a:endParaRPr>
          </a:p>
          <a:p>
            <a:pPr eaLnBrk="1" hangingPunct="1"/>
            <a:endParaRPr lang="zh-CN" altLang="en-US" sz="5400" dirty="0">
              <a:solidFill>
                <a:srgbClr val="2D4AA5"/>
              </a:solidFill>
            </a:endParaRPr>
          </a:p>
          <a:p>
            <a:pPr eaLnBrk="1" hangingPunct="1"/>
            <a:r>
              <a:rPr lang="zh-CN" altLang="en-US" sz="5400" dirty="0">
                <a:solidFill>
                  <a:srgbClr val="2D4AA5"/>
                </a:solidFill>
              </a:rPr>
              <a:t>人工呼吸</a:t>
            </a:r>
            <a:endParaRPr lang="zh-CN" altLang="en-US" sz="5400" dirty="0">
              <a:solidFill>
                <a:srgbClr val="2D4AA5"/>
              </a:solidFill>
            </a:endParaRPr>
          </a:p>
          <a:p>
            <a:pPr eaLnBrk="1" hangingPunct="1"/>
            <a:endParaRPr lang="zh-CN" altLang="en-US" sz="6000" dirty="0">
              <a:solidFill>
                <a:srgbClr val="2D4AA5"/>
              </a:solidFill>
            </a:endParaRP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Rectangle 2"/>
          <p:cNvSpPr>
            <a:spLocks noGrp="1" noRot="1"/>
          </p:cNvSpPr>
          <p:nvPr>
            <p:ph type="body" sz="half"/>
          </p:nvPr>
        </p:nvSpPr>
        <p:spPr>
          <a:xfrm>
            <a:off x="0" y="1219200"/>
            <a:ext cx="8610600" cy="5029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>
              <a:buFont typeface="Wingdings" panose="05000000000000000000" pitchFamily="2" charset="2"/>
              <a:buChar char="u"/>
            </a:pPr>
            <a:r>
              <a:rPr lang="zh-CN" altLang="en-US" sz="4000" b="1" dirty="0">
                <a:solidFill>
                  <a:srgbClr val="003399"/>
                </a:solidFill>
                <a:latin typeface="宋体" panose="02010600030101010101" pitchFamily="2" charset="-122"/>
              </a:rPr>
              <a:t>小海穴</a:t>
            </a:r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（手太阳小肠经</a:t>
            </a:r>
            <a:r>
              <a:rPr lang="zh-CN" altLang="en-US" sz="2400" dirty="0">
                <a:solidFill>
                  <a:srgbClr val="003399"/>
                </a:solidFill>
                <a:latin typeface="宋体" panose="02010600030101010101" pitchFamily="2" charset="-122"/>
              </a:rPr>
              <a:t> ）</a:t>
            </a:r>
            <a:br>
              <a:rPr lang="zh-CN" altLang="en-US" sz="2400" b="1" dirty="0">
                <a:solidFill>
                  <a:srgbClr val="003399"/>
                </a:solidFill>
              </a:rPr>
            </a:br>
            <a:endParaRPr lang="zh-CN" altLang="en-US" sz="2400" b="1" dirty="0">
              <a:solidFill>
                <a:srgbClr val="003399"/>
              </a:solidFill>
            </a:endParaRPr>
          </a:p>
          <a:p>
            <a:pPr lvl="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FF"/>
                </a:solidFill>
                <a:latin typeface="宋体" panose="02010600030101010101" pitchFamily="2" charset="-122"/>
              </a:rPr>
              <a:t>主治</a:t>
            </a:r>
            <a:r>
              <a:rPr lang="zh-CN" altLang="en-US" sz="3200" b="1" dirty="0">
                <a:solidFill>
                  <a:schemeClr val="hlink"/>
                </a:solidFill>
                <a:latin typeface="宋体" panose="02010600030101010101" pitchFamily="2" charset="-122"/>
              </a:rPr>
              <a:t>：</a:t>
            </a:r>
            <a:endParaRPr lang="zh-CN" altLang="en-US" sz="3200" b="1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lvl="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3399"/>
                </a:solidFill>
                <a:latin typeface="宋体" panose="02010600030101010101" pitchFamily="2" charset="-122"/>
              </a:rPr>
              <a:t>手指关节病变、 指关节炎症</a:t>
            </a:r>
            <a:endParaRPr lang="zh-CN" altLang="en-US" sz="2800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lvl="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3399"/>
                </a:solidFill>
                <a:latin typeface="宋体" panose="02010600030101010101" pitchFamily="2" charset="-122"/>
              </a:rPr>
              <a:t>指关节肿大、变形</a:t>
            </a:r>
            <a:endParaRPr lang="zh-CN" altLang="en-US" sz="2800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lvl="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FF00FF"/>
                </a:solidFill>
                <a:latin typeface="宋体" panose="02010600030101010101" pitchFamily="2" charset="-122"/>
              </a:rPr>
              <a:t>手心冰凉、手心出汗、手指冰凉</a:t>
            </a:r>
            <a:endParaRPr lang="zh-CN" altLang="en-US" sz="2800" b="1" dirty="0">
              <a:solidFill>
                <a:srgbClr val="FF00FF"/>
              </a:solidFill>
              <a:latin typeface="宋体" panose="02010600030101010101" pitchFamily="2" charset="-122"/>
            </a:endParaRPr>
          </a:p>
          <a:p>
            <a:pPr lvl="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3399"/>
                </a:solidFill>
                <a:latin typeface="宋体" panose="02010600030101010101" pitchFamily="2" charset="-122"/>
              </a:rPr>
              <a:t>手指僵硬、 鼠标手、键盘手</a:t>
            </a:r>
            <a:endParaRPr lang="zh-CN" altLang="en-US" sz="2800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lvl="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FF00FF"/>
                </a:solidFill>
                <a:latin typeface="宋体" panose="02010600030101010101" pitchFamily="2" charset="-122"/>
              </a:rPr>
              <a:t>羽毛球网球肘、韧带拉伤、 肘臂疼痛</a:t>
            </a:r>
            <a:endParaRPr lang="zh-CN" altLang="en-US" sz="2800" b="1" dirty="0">
              <a:solidFill>
                <a:srgbClr val="FF00FF"/>
              </a:solidFill>
              <a:latin typeface="宋体" panose="02010600030101010101" pitchFamily="2" charset="-122"/>
            </a:endParaRPr>
          </a:p>
          <a:p>
            <a:pPr lvl="0" indent="-342900"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3399"/>
                </a:solidFill>
                <a:latin typeface="宋体" panose="02010600030101010101" pitchFamily="2" charset="-122"/>
              </a:rPr>
              <a:t>手部风湿、癫痫等各种手部疾病。</a:t>
            </a:r>
            <a:r>
              <a:rPr lang="zh-CN" altLang="en-US" sz="2800" dirty="0">
                <a:latin typeface="宋体" panose="02010600030101010101" pitchFamily="2" charset="-122"/>
              </a:rPr>
              <a:t> </a:t>
            </a:r>
            <a:endParaRPr lang="zh-CN" altLang="en-US" sz="2800" dirty="0">
              <a:latin typeface="宋体" panose="02010600030101010101" pitchFamily="2" charset="-122"/>
            </a:endParaRPr>
          </a:p>
        </p:txBody>
      </p:sp>
      <p:sp>
        <p:nvSpPr>
          <p:cNvPr id="147459" name="Rectangle 3"/>
          <p:cNvSpPr/>
          <p:nvPr/>
        </p:nvSpPr>
        <p:spPr>
          <a:xfrm>
            <a:off x="914400" y="3733800"/>
            <a:ext cx="4191000" cy="2743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2883" name="Picture 4" descr="2008191757295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457200"/>
            <a:ext cx="4114800" cy="3363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884" name="Line 5"/>
          <p:cNvSpPr/>
          <p:nvPr/>
        </p:nvSpPr>
        <p:spPr>
          <a:xfrm flipV="1">
            <a:off x="7162800" y="1219200"/>
            <a:ext cx="838200" cy="990600"/>
          </a:xfrm>
          <a:prstGeom prst="line">
            <a:avLst/>
          </a:prstGeom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22885" name="Text Box 6"/>
          <p:cNvSpPr txBox="1"/>
          <p:nvPr/>
        </p:nvSpPr>
        <p:spPr>
          <a:xfrm>
            <a:off x="7848600" y="838200"/>
            <a:ext cx="11430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小海穴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886" name="Oval 7"/>
          <p:cNvSpPr/>
          <p:nvPr/>
        </p:nvSpPr>
        <p:spPr>
          <a:xfrm>
            <a:off x="7010400" y="2133600"/>
            <a:ext cx="381000" cy="381000"/>
          </a:xfrm>
          <a:prstGeom prst="ellipse">
            <a:avLst/>
          </a:prstGeom>
          <a:noFill/>
          <a:ln w="349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887" name="Oval 8"/>
          <p:cNvSpPr/>
          <p:nvPr/>
        </p:nvSpPr>
        <p:spPr>
          <a:xfrm>
            <a:off x="7162800" y="2286000"/>
            <a:ext cx="76200" cy="7620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 animBg="1"/>
      <p:bldP spid="14745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381000"/>
            <a:ext cx="9144000" cy="5334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0068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人体三大养生系统</a:t>
            </a:r>
            <a:endParaRPr kumimoji="0" lang="zh-CN" altLang="en-US" sz="4000" b="1" i="0" u="none" strike="noStrike" kern="0" cap="none" spc="0" normalizeH="0" baseline="0" noProof="0" smtClean="0">
              <a:ln>
                <a:noFill/>
              </a:ln>
              <a:solidFill>
                <a:srgbClr val="0068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3906" name="Picture 3" descr="36931_705131264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8" y="1295400"/>
            <a:ext cx="2971800" cy="44958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23907" name="Picture 4" descr="20076281431336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1295400"/>
            <a:ext cx="2971800" cy="44958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23908" name="Picture 5" descr="tuku_nfmxt_08160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63" y="1295400"/>
            <a:ext cx="2971800" cy="44958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3909" name="Rectangle 6"/>
          <p:cNvSpPr>
            <a:spLocks noRot="1"/>
          </p:cNvSpPr>
          <p:nvPr/>
        </p:nvSpPr>
        <p:spPr>
          <a:xfrm>
            <a:off x="3124200" y="5916613"/>
            <a:ext cx="2819400" cy="5318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r>
              <a:rPr lang="zh-CN" altLang="en-US" sz="2000" b="1" dirty="0">
                <a:solidFill>
                  <a:srgbClr val="0068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血液循环系统（内关穴）</a:t>
            </a:r>
            <a:endParaRPr lang="zh-CN" altLang="en-US" sz="2000" b="1" dirty="0">
              <a:solidFill>
                <a:srgbClr val="0068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910" name="Rectangle 7"/>
          <p:cNvSpPr>
            <a:spLocks noRot="1"/>
          </p:cNvSpPr>
          <p:nvPr/>
        </p:nvSpPr>
        <p:spPr>
          <a:xfrm>
            <a:off x="228600" y="5943600"/>
            <a:ext cx="2590800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r>
              <a:rPr lang="zh-CN" altLang="en-US" sz="2000" b="1" dirty="0">
                <a:solidFill>
                  <a:srgbClr val="0068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呼吸系统（合谷穴）</a:t>
            </a:r>
            <a:endParaRPr lang="zh-CN" altLang="en-US" sz="2000" b="1" dirty="0">
              <a:solidFill>
                <a:srgbClr val="0068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911" name="Rectangle 8"/>
          <p:cNvSpPr>
            <a:spLocks noRot="1"/>
          </p:cNvSpPr>
          <p:nvPr/>
        </p:nvSpPr>
        <p:spPr>
          <a:xfrm>
            <a:off x="6324600" y="5943600"/>
            <a:ext cx="2590800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r>
              <a:rPr lang="zh-CN" altLang="en-US" sz="2000" b="1" dirty="0">
                <a:solidFill>
                  <a:srgbClr val="0068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消化系统（足三里）</a:t>
            </a:r>
            <a:endParaRPr lang="zh-CN" altLang="en-US" sz="2000" b="1" dirty="0">
              <a:solidFill>
                <a:srgbClr val="0068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blinds dir="vert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5192713" cy="1069975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三大养生穴</a:t>
            </a:r>
            <a:endParaRPr kumimoji="0" lang="zh-CN" altLang="en-US" sz="6000" b="1" i="0" u="none" strike="noStrike" kern="0" cap="none" spc="0" normalizeH="0" baseline="0" noProof="0" smtClean="0">
              <a:ln>
                <a:noFill/>
              </a:ln>
              <a:solidFill>
                <a:srgbClr val="00CC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1075" name="Rectangle 3"/>
          <p:cNvSpPr>
            <a:spLocks noGrp="1"/>
          </p:cNvSpPr>
          <p:nvPr>
            <p:ph type="body" sz="half"/>
          </p:nvPr>
        </p:nvSpPr>
        <p:spPr>
          <a:xfrm>
            <a:off x="0" y="1828800"/>
            <a:ext cx="3810000" cy="4648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algn="ctr" eaLnBrk="1" hangingPunct="1">
              <a:buNone/>
            </a:pPr>
            <a:r>
              <a:rPr lang="zh-CN" altLang="en-US" sz="6000" b="1" dirty="0">
                <a:solidFill>
                  <a:srgbClr val="0066CC"/>
                </a:solidFill>
                <a:latin typeface="宋体" panose="02010600030101010101" pitchFamily="2" charset="-122"/>
              </a:rPr>
              <a:t>合谷穴</a:t>
            </a:r>
            <a:endParaRPr lang="zh-CN" altLang="en-US" sz="6000" b="1" dirty="0">
              <a:solidFill>
                <a:srgbClr val="0066CC"/>
              </a:solidFill>
              <a:latin typeface="宋体" panose="02010600030101010101" pitchFamily="2" charset="-122"/>
            </a:endParaRPr>
          </a:p>
          <a:p>
            <a:pPr lvl="0" indent="-342900" algn="ctr" eaLnBrk="1" hangingPunct="1">
              <a:buNone/>
            </a:pPr>
            <a:r>
              <a:rPr lang="zh-CN" altLang="en-US" sz="6000" b="1" dirty="0">
                <a:solidFill>
                  <a:srgbClr val="0066CC"/>
                </a:solidFill>
                <a:latin typeface="宋体" panose="02010600030101010101" pitchFamily="2" charset="-122"/>
              </a:rPr>
              <a:t>内关穴</a:t>
            </a:r>
            <a:endParaRPr lang="zh-CN" altLang="en-US" sz="6000" b="1" dirty="0">
              <a:solidFill>
                <a:srgbClr val="0066CC"/>
              </a:solidFill>
              <a:latin typeface="宋体" panose="02010600030101010101" pitchFamily="2" charset="-122"/>
            </a:endParaRPr>
          </a:p>
          <a:p>
            <a:pPr lvl="0" indent="-342900" algn="ctr" eaLnBrk="1" hangingPunct="1">
              <a:buNone/>
            </a:pPr>
            <a:r>
              <a:rPr lang="zh-CN" altLang="en-US" sz="6000" b="1" dirty="0">
                <a:solidFill>
                  <a:srgbClr val="0066CC"/>
                </a:solidFill>
                <a:latin typeface="宋体" panose="02010600030101010101" pitchFamily="2" charset="-122"/>
              </a:rPr>
              <a:t>足三里</a:t>
            </a:r>
            <a:endParaRPr lang="zh-CN" altLang="en-US" sz="6000" b="1" dirty="0">
              <a:solidFill>
                <a:srgbClr val="0066CC"/>
              </a:solidFill>
              <a:latin typeface="宋体" panose="02010600030101010101" pitchFamily="2" charset="-122"/>
            </a:endParaRPr>
          </a:p>
        </p:txBody>
      </p:sp>
      <p:pic>
        <p:nvPicPr>
          <p:cNvPr id="124931" name="Picture 4" descr="002针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0" y="0"/>
            <a:ext cx="47244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/>
      <p:bldP spid="13107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6781800" cy="13716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  </a:t>
            </a: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合谷穴</a:t>
            </a:r>
            <a:r>
              <a:rPr kumimoji="0" 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(</a:t>
            </a: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止痛</a:t>
            </a:r>
            <a:r>
              <a:rPr kumimoji="0" 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穴)</a:t>
            </a:r>
            <a:endParaRPr kumimoji="0" lang="zh-CN" altLang="en-US" sz="6000" b="1" i="0" u="none" strike="noStrike" kern="0" cap="none" spc="0" normalizeH="0" baseline="0" noProof="0" smtClean="0">
              <a:ln>
                <a:noFill/>
              </a:ln>
              <a:solidFill>
                <a:srgbClr val="99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j-ea"/>
              <a:cs typeface="+mj-cs"/>
            </a:endParaRPr>
          </a:p>
        </p:txBody>
      </p:sp>
      <p:sp>
        <p:nvSpPr>
          <p:cNvPr id="125954" name="Rectangle 3"/>
          <p:cNvSpPr>
            <a:spLocks noGrp="1"/>
          </p:cNvSpPr>
          <p:nvPr>
            <p:ph type="body"/>
          </p:nvPr>
        </p:nvSpPr>
        <p:spPr>
          <a:xfrm>
            <a:off x="0" y="2133600"/>
            <a:ext cx="8229600" cy="44958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定位</a:t>
            </a:r>
            <a:r>
              <a:rPr lang="en-US" altLang="zh-CN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五指并拢，虎口处突起最高顶点。</a:t>
            </a:r>
            <a:endParaRPr lang="en-US" altLang="zh-CN" sz="2800" b="1" dirty="0">
              <a:solidFill>
                <a:srgbClr val="333399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z="2800" b="1" dirty="0">
              <a:solidFill>
                <a:srgbClr val="333399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主导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上呼吸系统</a:t>
            </a:r>
            <a:r>
              <a:rPr lang="en-US" altLang="zh-CN" sz="2300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300" b="1" dirty="0">
                <a:solidFill>
                  <a:srgbClr val="9933FF"/>
                </a:solidFill>
                <a:latin typeface="宋体" panose="02010600030101010101" pitchFamily="2" charset="-122"/>
              </a:rPr>
              <a:t>面口合谷收</a:t>
            </a:r>
            <a:r>
              <a:rPr lang="en-US" altLang="zh-CN" sz="2300" b="1" dirty="0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  <a:endParaRPr lang="en-US" altLang="zh-CN" sz="23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z="2800" b="1" dirty="0">
              <a:solidFill>
                <a:srgbClr val="333399"/>
              </a:solidFill>
            </a:endParaRPr>
          </a:p>
          <a:p>
            <a:pPr eaLnBrk="1" hangingPunct="1"/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主治</a:t>
            </a:r>
            <a:r>
              <a:rPr lang="en-US" altLang="zh-CN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感冒头痛、脸部瘫痪、口腔炎、喉咙痛、过</a:t>
            </a:r>
            <a:endParaRPr lang="zh-CN" altLang="en-US" sz="2800" b="1" dirty="0">
              <a:solidFill>
                <a:srgbClr val="33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       敏性鼻炎、神经衰弱、手指关节痛多汗、皮</a:t>
            </a:r>
            <a:endParaRPr lang="zh-CN" altLang="en-US" sz="2800" b="1" dirty="0">
              <a:solidFill>
                <a:srgbClr val="333399"/>
              </a:solidFill>
              <a:latin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       肤粗糙等。</a:t>
            </a:r>
            <a:endParaRPr lang="zh-CN" altLang="en-US" sz="2800" b="1" dirty="0">
              <a:solidFill>
                <a:srgbClr val="333399"/>
              </a:solidFill>
              <a:latin typeface="宋体" panose="02010600030101010101" pitchFamily="2" charset="-122"/>
            </a:endParaRPr>
          </a:p>
        </p:txBody>
      </p:sp>
      <p:pic>
        <p:nvPicPr>
          <p:cNvPr id="125955" name="Picture 4" descr="1145bbd70962069ea8ec9a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0"/>
            <a:ext cx="3124200" cy="297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wheel spokes="8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2296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5300" b="1" i="0" u="none" strike="noStrike" kern="0" cap="none" spc="0" normalizeH="0" baseline="0" noProof="0" smtClean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   </a:t>
            </a: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内关穴</a:t>
            </a:r>
            <a:r>
              <a:rPr kumimoji="0" 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(</a:t>
            </a: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急救</a:t>
            </a:r>
            <a:r>
              <a:rPr kumimoji="0" 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穴)</a:t>
            </a:r>
            <a:endParaRPr kumimoji="0" lang="en-US" sz="6000" b="1" i="0" u="none" strike="noStrike" kern="0" cap="none" spc="0" normalizeH="0" baseline="0" noProof="0" smtClean="0">
              <a:ln>
                <a:noFill/>
              </a:ln>
              <a:solidFill>
                <a:srgbClr val="99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j-ea"/>
              <a:cs typeface="+mj-cs"/>
            </a:endParaRPr>
          </a:p>
        </p:txBody>
      </p:sp>
      <p:sp>
        <p:nvSpPr>
          <p:cNvPr id="126978" name="Rectangle 3"/>
          <p:cNvSpPr>
            <a:spLocks noGrp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333399"/>
                </a:solidFill>
                <a:latin typeface="宋体" panose="02010600030101010101" pitchFamily="2" charset="-122"/>
              </a:rPr>
              <a:t>定位</a:t>
            </a:r>
            <a:r>
              <a:rPr lang="en-US" altLang="zh-CN" b="1" dirty="0">
                <a:solidFill>
                  <a:srgbClr val="333399"/>
                </a:solidFill>
                <a:latin typeface="宋体" panose="02010600030101010101" pitchFamily="2" charset="-122"/>
              </a:rPr>
              <a:t>:</a:t>
            </a:r>
            <a:r>
              <a:rPr lang="zh-CN" altLang="en-US" b="1" dirty="0">
                <a:solidFill>
                  <a:srgbClr val="333399"/>
                </a:solidFill>
                <a:latin typeface="宋体" panose="02010600030101010101" pitchFamily="2" charset="-122"/>
              </a:rPr>
              <a:t>腕横纹下两寸（三指）</a:t>
            </a:r>
            <a:endParaRPr lang="zh-CN" altLang="en-US" b="1" dirty="0">
              <a:solidFill>
                <a:srgbClr val="333399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b="1" dirty="0">
              <a:solidFill>
                <a:srgbClr val="333399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主导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血液循环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系统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（</a:t>
            </a:r>
            <a:r>
              <a:rPr lang="zh-CN" altLang="en-US" sz="2400" b="1" dirty="0">
                <a:solidFill>
                  <a:srgbClr val="9933FF"/>
                </a:solidFill>
                <a:latin typeface="宋体" panose="02010600030101010101" pitchFamily="2" charset="-122"/>
              </a:rPr>
              <a:t>内关心胸胃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b="1" dirty="0">
              <a:solidFill>
                <a:srgbClr val="333399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333399"/>
                </a:solidFill>
                <a:latin typeface="宋体" panose="02010600030101010101" pitchFamily="2" charset="-122"/>
              </a:rPr>
              <a:t>主治</a:t>
            </a:r>
            <a:r>
              <a:rPr lang="en-US" altLang="zh-CN" b="1" dirty="0">
                <a:solidFill>
                  <a:srgbClr val="333399"/>
                </a:solidFill>
                <a:latin typeface="宋体" panose="02010600030101010101" pitchFamily="2" charset="-122"/>
              </a:rPr>
              <a:t>:</a:t>
            </a:r>
            <a:r>
              <a:rPr lang="zh-CN" altLang="en-US" b="1" dirty="0">
                <a:solidFill>
                  <a:srgbClr val="333399"/>
                </a:solidFill>
                <a:latin typeface="宋体" panose="02010600030101010101" pitchFamily="2" charset="-122"/>
              </a:rPr>
              <a:t>心绞痛、心动过速、胸闷、气喘、</a:t>
            </a:r>
            <a:endParaRPr lang="en-US" altLang="zh-CN" b="1" dirty="0">
              <a:solidFill>
                <a:srgbClr val="333399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b="1" dirty="0">
                <a:solidFill>
                  <a:srgbClr val="333399"/>
                </a:solidFill>
                <a:latin typeface="宋体" panose="02010600030101010101" pitchFamily="2" charset="-122"/>
              </a:rPr>
              <a:t>       </a:t>
            </a:r>
            <a:r>
              <a:rPr lang="zh-CN" altLang="en-US" b="1" dirty="0">
                <a:solidFill>
                  <a:srgbClr val="333399"/>
                </a:solidFill>
                <a:latin typeface="宋体" panose="02010600030101010101" pitchFamily="2" charset="-122"/>
              </a:rPr>
              <a:t>心悸、失眠多梦</a:t>
            </a:r>
            <a:r>
              <a:rPr lang="en-US" altLang="zh-CN" b="1" dirty="0">
                <a:solidFill>
                  <a:srgbClr val="333399"/>
                </a:solidFill>
                <a:latin typeface="宋体" panose="02010600030101010101" pitchFamily="2" charset="-122"/>
              </a:rPr>
              <a:t>、胸肋疼痛等</a:t>
            </a:r>
            <a:r>
              <a:rPr lang="zh-CN" altLang="en-US" b="1" dirty="0">
                <a:solidFill>
                  <a:srgbClr val="333399"/>
                </a:solidFill>
                <a:latin typeface="宋体" panose="02010600030101010101" pitchFamily="2" charset="-122"/>
              </a:rPr>
              <a:t>疾病。</a:t>
            </a:r>
            <a:endParaRPr lang="zh-CN" altLang="en-US" b="1" dirty="0">
              <a:solidFill>
                <a:srgbClr val="333399"/>
              </a:solidFill>
              <a:latin typeface="宋体" panose="02010600030101010101" pitchFamily="2" charset="-122"/>
            </a:endParaRPr>
          </a:p>
        </p:txBody>
      </p:sp>
      <p:pic>
        <p:nvPicPr>
          <p:cNvPr id="126979" name="Picture 4" descr="409c43ed78ecaafbb31cb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1066800"/>
            <a:ext cx="3657600" cy="265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ll dir="r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1692275" y="228600"/>
            <a:ext cx="8169275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53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    </a:t>
            </a: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足三里</a:t>
            </a:r>
            <a:r>
              <a:rPr kumimoji="0" 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(</a:t>
            </a: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长寿穴</a:t>
            </a:r>
            <a:r>
              <a:rPr kumimoji="0" 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</a:rPr>
              <a:t>)</a:t>
            </a:r>
            <a:endParaRPr kumimoji="0" lang="en-US" sz="6000" b="1" i="0" u="none" strike="noStrike" kern="0" cap="none" spc="0" normalizeH="0" baseline="0" noProof="0" smtClean="0">
              <a:ln>
                <a:noFill/>
              </a:ln>
              <a:solidFill>
                <a:srgbClr val="99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j-ea"/>
              <a:cs typeface="+mj-cs"/>
            </a:endParaRPr>
          </a:p>
        </p:txBody>
      </p:sp>
      <p:sp>
        <p:nvSpPr>
          <p:cNvPr id="128002" name="Rectangle 3"/>
          <p:cNvSpPr>
            <a:spLocks noGrp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333399"/>
                </a:solidFill>
                <a:latin typeface="宋体" panose="02010600030101010101" pitchFamily="2" charset="-122"/>
              </a:rPr>
              <a:t>定位</a:t>
            </a:r>
            <a:r>
              <a:rPr lang="en-US" altLang="zh-CN" sz="2400" b="1" dirty="0">
                <a:solidFill>
                  <a:srgbClr val="333399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400" b="1" dirty="0">
                <a:solidFill>
                  <a:srgbClr val="333399"/>
                </a:solidFill>
                <a:latin typeface="宋体" panose="02010600030101010101" pitchFamily="2" charset="-122"/>
              </a:rPr>
              <a:t>膝眼以下三寸（四指）</a:t>
            </a:r>
            <a:endParaRPr lang="zh-CN" altLang="en-US" sz="2400" b="1" dirty="0">
              <a:solidFill>
                <a:srgbClr val="333399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 dirty="0">
              <a:solidFill>
                <a:srgbClr val="333399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主导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消化系统</a:t>
            </a:r>
            <a:r>
              <a:rPr lang="zh-CN" altLang="en-US" sz="2000" b="1" dirty="0">
                <a:solidFill>
                  <a:srgbClr val="9933FF"/>
                </a:solidFill>
                <a:latin typeface="宋体" panose="02010600030101010101" pitchFamily="2" charset="-122"/>
              </a:rPr>
              <a:t>（肚腹三里留）</a:t>
            </a:r>
            <a:endParaRPr lang="zh-CN" altLang="en-US" sz="2000" b="1" dirty="0">
              <a:solidFill>
                <a:srgbClr val="9933FF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主治</a:t>
            </a:r>
            <a:r>
              <a:rPr lang="en-US" altLang="zh-CN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慢性胃溃疡</a:t>
            </a:r>
            <a:r>
              <a:rPr lang="en-US" altLang="zh-CN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胃痛</a:t>
            </a:r>
            <a:r>
              <a:rPr lang="en-US" altLang="zh-CN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腹痛、十二直肠溃疡</a:t>
            </a:r>
            <a:r>
              <a:rPr lang="en-US" altLang="zh-CN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小孩厌食偏食、老年人的腹胀、消化不良</a:t>
            </a:r>
            <a:r>
              <a:rPr lang="en-US" altLang="zh-CN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体质上的消瘦长不胖</a:t>
            </a:r>
            <a:r>
              <a:rPr lang="en-US" altLang="zh-CN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333399"/>
                </a:solidFill>
                <a:latin typeface="宋体" panose="02010600030101010101" pitchFamily="2" charset="-122"/>
              </a:rPr>
              <a:t>低血压、贫血、支气管炎、哮喘、神经衰弱、晕车、晕船、防病保健等</a:t>
            </a:r>
            <a:r>
              <a:rPr lang="zh-CN" altLang="en-US" sz="2400" b="1" dirty="0">
                <a:solidFill>
                  <a:srgbClr val="333399"/>
                </a:solidFill>
                <a:latin typeface="宋体" panose="02010600030101010101" pitchFamily="2" charset="-122"/>
              </a:rPr>
              <a:t>。</a:t>
            </a:r>
            <a:endParaRPr lang="en-US" altLang="zh-CN" sz="2400" b="1" dirty="0">
              <a:solidFill>
                <a:srgbClr val="333399"/>
              </a:solidFill>
              <a:latin typeface="宋体" panose="02010600030101010101" pitchFamily="2" charset="-122"/>
            </a:endParaRPr>
          </a:p>
        </p:txBody>
      </p:sp>
      <p:pic>
        <p:nvPicPr>
          <p:cNvPr id="128003" name="Picture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4563" y="381000"/>
            <a:ext cx="3119437" cy="3733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d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5" name="Text Box 3"/>
          <p:cNvSpPr txBox="1"/>
          <p:nvPr/>
        </p:nvSpPr>
        <p:spPr>
          <a:xfrm>
            <a:off x="3962400" y="228600"/>
            <a:ext cx="2819400" cy="1016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4400" b="1" dirty="0">
                <a:latin typeface="Arial" panose="020B0604020202020204" pitchFamily="34" charset="0"/>
                <a:ea typeface="宋体" panose="02010600030101010101" pitchFamily="2" charset="-122"/>
              </a:rPr>
              <a:t>大横穴</a:t>
            </a:r>
            <a:r>
              <a:rPr lang="zh-CN" altLang="en-US" sz="60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6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6" name="Text Box 4"/>
          <p:cNvSpPr txBox="1"/>
          <p:nvPr/>
        </p:nvSpPr>
        <p:spPr>
          <a:xfrm>
            <a:off x="1143000" y="990600"/>
            <a:ext cx="8001000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中医针灸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穴位</a:t>
            </a: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之一，隶属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足太阴脾经</a:t>
            </a: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 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  <a:hlinkClick r:id="rId1"/>
              </a:rPr>
              <a:t>  </a:t>
            </a: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  <a:hlinkClick r:id="rId1"/>
              </a:rPr>
              <a:t> </a:t>
            </a:r>
            <a:endParaRPr lang="zh-CN" altLang="en-US" sz="2400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r>
              <a:rPr lang="en-US" altLang="zh-CN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定位</a:t>
            </a:r>
            <a:r>
              <a:rPr lang="en-US" altLang="zh-CN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 </a:t>
            </a: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在腹中部，距脐中旁开</a:t>
            </a:r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寸。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7" name="Text Box 5"/>
          <p:cNvSpPr txBox="1"/>
          <p:nvPr/>
        </p:nvSpPr>
        <p:spPr>
          <a:xfrm>
            <a:off x="4419600" y="1828800"/>
            <a:ext cx="4495800" cy="4832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消化系统。温中、健脾、理肠。 　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spcBef>
                <a:spcPct val="50000"/>
              </a:spcBef>
            </a:pPr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久坐不动（久坐伤肉），腰臂肉多</a:t>
            </a:r>
            <a:endParaRPr lang="zh-CN" altLang="en-US" sz="28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肠炎，腹痛。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spcBef>
                <a:spcPct val="50000"/>
              </a:spcBef>
            </a:pPr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双向调节，止泻通便，排除肠道内的油脂，减轻体重，消除腰腹赘肉。</a:t>
            </a:r>
            <a:endParaRPr lang="zh-CN" altLang="en-US" sz="28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有效排除宿便，清肠毒。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9028" name="Picture 2" descr="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28800"/>
            <a:ext cx="4419600" cy="495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9029" name="Oval 6"/>
          <p:cNvSpPr/>
          <p:nvPr/>
        </p:nvSpPr>
        <p:spPr>
          <a:xfrm>
            <a:off x="3505200" y="3581400"/>
            <a:ext cx="228600" cy="252413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30" name="Line 7"/>
          <p:cNvSpPr/>
          <p:nvPr/>
        </p:nvSpPr>
        <p:spPr>
          <a:xfrm flipH="1" flipV="1">
            <a:off x="2743200" y="2667000"/>
            <a:ext cx="838200" cy="914400"/>
          </a:xfrm>
          <a:prstGeom prst="line">
            <a:avLst/>
          </a:prstGeom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29031" name="Text Box 8"/>
          <p:cNvSpPr txBox="1"/>
          <p:nvPr/>
        </p:nvSpPr>
        <p:spPr>
          <a:xfrm>
            <a:off x="1676400" y="2133600"/>
            <a:ext cx="1447800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大横穴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49" name="Rectangle 2"/>
          <p:cNvSpPr>
            <a:spLocks noGrp="1" noRot="1"/>
          </p:cNvSpPr>
          <p:nvPr>
            <p:ph type="title"/>
          </p:nvPr>
        </p:nvSpPr>
        <p:spPr>
          <a:xfrm>
            <a:off x="603250" y="3810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b="1" dirty="0">
                <a:solidFill>
                  <a:schemeClr val="tx1"/>
                </a:solidFill>
              </a:rPr>
              <a:t>下肢静脉曲张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30050" name="Picture 3" descr="静脉曲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1447800"/>
            <a:ext cx="2895600" cy="454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051" name="Picture 4" descr="静脉曲张 早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47800"/>
            <a:ext cx="2900363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Rectangle 2"/>
          <p:cNvSpPr/>
          <p:nvPr/>
        </p:nvSpPr>
        <p:spPr>
          <a:xfrm>
            <a:off x="304800" y="762000"/>
            <a:ext cx="4495800" cy="5105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CN" altLang="en-US" sz="4000" b="1" dirty="0">
                <a:solidFill>
                  <a:srgbClr val="2A56A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委阳穴</a:t>
            </a:r>
            <a:r>
              <a:rPr lang="zh-CN" altLang="en-US" sz="2400" b="1" dirty="0">
                <a:solidFill>
                  <a:srgbClr val="2A56A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800" b="1" dirty="0">
                <a:solidFill>
                  <a:srgbClr val="2A56A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足太阳膀胱经</a:t>
            </a:r>
            <a:r>
              <a:rPr lang="zh-CN" altLang="en-US" sz="2800" dirty="0">
                <a:solidFill>
                  <a:srgbClr val="2A56A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）</a:t>
            </a:r>
            <a:endParaRPr lang="zh-CN" altLang="en-US" sz="4000" b="1" dirty="0">
              <a:solidFill>
                <a:srgbClr val="2A56A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主治：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静脉曲张、小腿腹肿胀、</a:t>
            </a:r>
            <a:endParaRPr lang="zh-CN" altLang="en-US" sz="2800" b="1" dirty="0">
              <a:solidFill>
                <a:srgbClr val="0033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</a:pP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小便不利、腿足挛痛 、小腿抽筋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</a:pP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风湿、关节炎、退行性关节炎等各种腿部疾病</a:t>
            </a:r>
            <a:r>
              <a:rPr lang="en-US" altLang="zh-CN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en-US" altLang="zh-CN" sz="2800" b="1" dirty="0">
              <a:solidFill>
                <a:srgbClr val="0033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1074" name="Picture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5313" y="476250"/>
            <a:ext cx="3468687" cy="6381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1075" name="Oval 4"/>
          <p:cNvSpPr/>
          <p:nvPr/>
        </p:nvSpPr>
        <p:spPr>
          <a:xfrm>
            <a:off x="7467600" y="3429000"/>
            <a:ext cx="304800" cy="304800"/>
          </a:xfrm>
          <a:prstGeom prst="ellipse">
            <a:avLst/>
          </a:prstGeom>
          <a:noFill/>
          <a:ln w="349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2097" name="Picture 3"/>
          <p:cNvPicPr>
            <a:picLocks noGrp="1"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4648200" y="1143000"/>
            <a:ext cx="4191000" cy="2438400"/>
          </a:xfrm>
          <a:solidFill>
            <a:srgbClr val="FFFFFF"/>
          </a:solidFill>
          <a:ln/>
        </p:spPr>
      </p:pic>
      <p:pic>
        <p:nvPicPr>
          <p:cNvPr id="132098" name="Picture 5" descr="u=2493468224,2564979453&amp;fm=0&amp;gp=1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10000"/>
            <a:ext cx="38100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099" name="Picture 6" descr="200811181822264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810000"/>
            <a:ext cx="4191000" cy="283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100" name="Picture 7" descr="u=887732569,2680867769&amp;fm=0&amp;gp=16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1143000"/>
            <a:ext cx="388620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2101" name="Rectangle 9"/>
          <p:cNvSpPr/>
          <p:nvPr/>
        </p:nvSpPr>
        <p:spPr>
          <a:xfrm>
            <a:off x="1371600" y="381000"/>
            <a:ext cx="6781800" cy="485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CC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腰酸背痛、坐骨神经痛、腰肌酸软</a:t>
            </a:r>
            <a:endParaRPr lang="zh-CN" altLang="en-US" sz="3200" b="1" dirty="0">
              <a:solidFill>
                <a:srgbClr val="CC66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2"/>
          <p:cNvSpPr>
            <a:spLocks noGrp="1" noRot="1"/>
          </p:cNvSpPr>
          <p:nvPr>
            <p:ph type="title"/>
          </p:nvPr>
        </p:nvSpPr>
        <p:spPr>
          <a:xfrm>
            <a:off x="228600" y="9144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6000" b="1" dirty="0">
                <a:solidFill>
                  <a:schemeClr val="hlink"/>
                </a:solidFill>
              </a:rPr>
              <a:t>判断周围的安全性</a:t>
            </a:r>
            <a:endParaRPr lang="zh-CN" altLang="en-US" sz="6000" b="1" dirty="0">
              <a:solidFill>
                <a:schemeClr val="hlink"/>
              </a:solidFill>
            </a:endParaRPr>
          </a:p>
        </p:txBody>
      </p:sp>
      <p:sp>
        <p:nvSpPr>
          <p:cNvPr id="15362" name="Rectangle 3"/>
          <p:cNvSpPr>
            <a:spLocks noGrp="1" noRot="1"/>
          </p:cNvSpPr>
          <p:nvPr>
            <p:ph type="body" sz="half"/>
          </p:nvPr>
        </p:nvSpPr>
        <p:spPr>
          <a:xfrm>
            <a:off x="2281238" y="3027363"/>
            <a:ext cx="5140325" cy="2289175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eaLnBrk="1" hangingPunct="1">
              <a:buNone/>
            </a:pPr>
            <a:r>
              <a:rPr lang="zh-CN" altLang="en-US" sz="4000" b="1" dirty="0">
                <a:solidFill>
                  <a:srgbClr val="9933FF"/>
                </a:solidFill>
                <a:sym typeface="Arial" panose="020B0604020202020204" pitchFamily="34" charset="0"/>
              </a:rPr>
              <a:t>►首先</a:t>
            </a:r>
            <a:r>
              <a:rPr lang="zh-CN" altLang="en-US" sz="4000" b="1" dirty="0">
                <a:solidFill>
                  <a:srgbClr val="9933FF"/>
                </a:solidFill>
              </a:rPr>
              <a:t>确保自身安全</a:t>
            </a:r>
            <a:endParaRPr lang="zh-CN" altLang="en-US" sz="4000" b="1" dirty="0">
              <a:solidFill>
                <a:srgbClr val="9933FF"/>
              </a:solidFill>
            </a:endParaRPr>
          </a:p>
          <a:p>
            <a:pPr lvl="0" indent="-342900" eaLnBrk="1" hangingPunct="1">
              <a:buNone/>
            </a:pPr>
            <a:r>
              <a:rPr lang="zh-CN" altLang="en-US" sz="4000" b="1" dirty="0">
                <a:solidFill>
                  <a:srgbClr val="9933FF"/>
                </a:solidFill>
              </a:rPr>
              <a:t>    </a:t>
            </a:r>
            <a:endParaRPr lang="zh-CN" altLang="en-US" sz="4000" b="1" dirty="0">
              <a:solidFill>
                <a:srgbClr val="9933FF"/>
              </a:solidFill>
            </a:endParaRPr>
          </a:p>
          <a:p>
            <a:pPr lvl="0" indent="-342900" eaLnBrk="1" hangingPunct="1">
              <a:buNone/>
            </a:pPr>
            <a:r>
              <a:rPr lang="zh-CN" altLang="en-US" sz="4000" b="1" dirty="0">
                <a:solidFill>
                  <a:srgbClr val="9933FF"/>
                </a:solidFill>
              </a:rPr>
              <a:t> </a:t>
            </a:r>
            <a:r>
              <a:rPr lang="zh-CN" altLang="en-US" sz="4000" b="1" dirty="0">
                <a:solidFill>
                  <a:srgbClr val="9933FF"/>
                </a:solidFill>
                <a:sym typeface="Arial" panose="020B0604020202020204" pitchFamily="34" charset="0"/>
              </a:rPr>
              <a:t>►</a:t>
            </a:r>
            <a:r>
              <a:rPr lang="zh-CN" altLang="en-US" sz="4000" b="1" dirty="0">
                <a:solidFill>
                  <a:srgbClr val="9933FF"/>
                </a:solidFill>
              </a:rPr>
              <a:t>再进行施救</a:t>
            </a:r>
            <a:endParaRPr lang="zh-CN" altLang="en-US" sz="4000" b="1" dirty="0">
              <a:solidFill>
                <a:srgbClr val="9933FF"/>
              </a:solidFill>
            </a:endParaRPr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21" name="Picture 4" descr="326284_j_0001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225"/>
            <a:ext cx="5160963" cy="6835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22" name="Picture 6" descr="326285_j_0001_0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3810000" cy="5305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heel spokes="2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Rectangle 2"/>
          <p:cNvSpPr>
            <a:spLocks noGrp="1" noRot="1"/>
          </p:cNvSpPr>
          <p:nvPr>
            <p:ph type="body" sz="half"/>
          </p:nvPr>
        </p:nvSpPr>
        <p:spPr>
          <a:xfrm>
            <a:off x="381000" y="609600"/>
            <a:ext cx="3810000" cy="51816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4000" b="1" dirty="0">
                <a:solidFill>
                  <a:srgbClr val="003399"/>
                </a:solidFill>
                <a:latin typeface="宋体" panose="02010600030101010101" pitchFamily="2" charset="-122"/>
              </a:rPr>
              <a:t>命门穴</a:t>
            </a:r>
            <a:endParaRPr lang="zh-CN" altLang="en-US" sz="4000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endParaRPr lang="zh-CN" altLang="en-US" sz="2800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FF"/>
                </a:solidFill>
                <a:latin typeface="宋体" panose="02010600030101010101" pitchFamily="2" charset="-122"/>
              </a:rPr>
              <a:t>主治：</a:t>
            </a:r>
            <a:endParaRPr lang="zh-CN" altLang="en-US" sz="2800" b="1" dirty="0">
              <a:solidFill>
                <a:srgbClr val="FF00FF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2A56AD"/>
                </a:solidFill>
                <a:latin typeface="宋体" panose="02010600030101010101" pitchFamily="2" charset="-122"/>
              </a:rPr>
              <a:t>补肾壮阳、培元固本、强壮腰脊</a:t>
            </a:r>
            <a:endParaRPr lang="zh-CN" altLang="en-US" sz="2800" b="1" dirty="0">
              <a:solidFill>
                <a:srgbClr val="2A56AD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endParaRPr lang="zh-CN" altLang="en-US" sz="2800" dirty="0">
              <a:solidFill>
                <a:srgbClr val="2A56AD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FF00FF"/>
                </a:solidFill>
                <a:latin typeface="宋体" panose="02010600030101010101" pitchFamily="2" charset="-122"/>
              </a:rPr>
              <a:t>腰酸背痛、腰肌劳损、</a:t>
            </a:r>
            <a:endParaRPr lang="zh-CN" altLang="en-US" sz="2800" dirty="0">
              <a:solidFill>
                <a:srgbClr val="FF00FF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FF00FF"/>
                </a:solidFill>
                <a:latin typeface="宋体" panose="02010600030101010101" pitchFamily="2" charset="-122"/>
              </a:rPr>
              <a:t>腰扭伤、坐骨神经痛、生骨刺、腰椎肩盘突出等</a:t>
            </a:r>
            <a:r>
              <a:rPr lang="zh-CN" altLang="en-US" sz="2800" b="1" dirty="0">
                <a:solidFill>
                  <a:srgbClr val="FF00FF"/>
                </a:solidFill>
                <a:latin typeface="宋体" panose="02010600030101010101" pitchFamily="2" charset="-122"/>
              </a:rPr>
              <a:t>。</a:t>
            </a:r>
            <a:endParaRPr lang="zh-CN" altLang="en-US" sz="2800" dirty="0">
              <a:solidFill>
                <a:srgbClr val="FF00FF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2A56AD"/>
                </a:solidFill>
                <a:latin typeface="宋体" panose="02010600030101010101" pitchFamily="2" charset="-122"/>
              </a:rPr>
              <a:t>肾虚腰痛</a:t>
            </a:r>
            <a:endParaRPr lang="zh-CN" altLang="en-US" sz="2800" b="1" dirty="0">
              <a:solidFill>
                <a:srgbClr val="2A56AD"/>
              </a:solidFill>
              <a:latin typeface="宋体" panose="02010600030101010101" pitchFamily="2" charset="-122"/>
            </a:endParaRPr>
          </a:p>
          <a:p>
            <a:pPr lvl="0" indent="-342900" eaLnBrk="1" hangingPunct="1">
              <a:lnSpc>
                <a:spcPct val="90000"/>
              </a:lnSpc>
              <a:buNone/>
            </a:pPr>
            <a:endParaRPr lang="en-US" altLang="zh-CN" sz="2800" dirty="0">
              <a:solidFill>
                <a:srgbClr val="2A56AD"/>
              </a:solidFill>
              <a:latin typeface="宋体" panose="02010600030101010101" pitchFamily="2" charset="-122"/>
            </a:endParaRPr>
          </a:p>
        </p:txBody>
      </p:sp>
      <p:sp>
        <p:nvSpPr>
          <p:cNvPr id="154627" name="Rectangle 3"/>
          <p:cNvSpPr/>
          <p:nvPr/>
        </p:nvSpPr>
        <p:spPr>
          <a:xfrm>
            <a:off x="609600" y="3581400"/>
            <a:ext cx="4953000" cy="2667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2057400" lvl="4" indent="-228600" algn="l"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</a:pPr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4147" name="Picture 4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2057400"/>
            <a:ext cx="4419600" cy="413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4148" name="Oval 5"/>
          <p:cNvSpPr/>
          <p:nvPr/>
        </p:nvSpPr>
        <p:spPr>
          <a:xfrm>
            <a:off x="6400800" y="3733800"/>
            <a:ext cx="228600" cy="228600"/>
          </a:xfrm>
          <a:prstGeom prst="ellipse">
            <a:avLst/>
          </a:prstGeom>
          <a:noFill/>
          <a:ln w="349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4149" name="Oval 6"/>
          <p:cNvSpPr/>
          <p:nvPr/>
        </p:nvSpPr>
        <p:spPr>
          <a:xfrm>
            <a:off x="6477000" y="3810000"/>
            <a:ext cx="76200" cy="7620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6" grpId="0" animBg="1"/>
      <p:bldP spid="15462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69" name="Rectangle 2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b="1" dirty="0">
                <a:solidFill>
                  <a:schemeClr val="tx1"/>
                </a:solidFill>
              </a:rPr>
              <a:t>人体生命之源，生命之本</a:t>
            </a:r>
            <a:r>
              <a:rPr lang="en-US" altLang="zh-CN" b="1" dirty="0">
                <a:solidFill>
                  <a:schemeClr val="tx1"/>
                </a:solidFill>
              </a:rPr>
              <a:t>——</a:t>
            </a:r>
            <a:r>
              <a:rPr lang="zh-CN" altLang="en-US" b="1" dirty="0">
                <a:solidFill>
                  <a:schemeClr val="tx1"/>
                </a:solidFill>
              </a:rPr>
              <a:t>肾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5170" name="Rectangle 3"/>
          <p:cNvSpPr>
            <a:spLocks noGrp="1" noRo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dirty="0"/>
              <a:t>——</a:t>
            </a:r>
            <a:r>
              <a:rPr lang="zh-CN" altLang="en-US" sz="2400" dirty="0"/>
              <a:t>肾是</a:t>
            </a:r>
            <a:r>
              <a:rPr lang="zh-CN" altLang="en-US" sz="2400" dirty="0">
                <a:solidFill>
                  <a:schemeClr val="hlink"/>
                </a:solidFill>
              </a:rPr>
              <a:t>先天之本，“先天”指禀受于父母。</a:t>
            </a:r>
            <a:endParaRPr lang="zh-CN" altLang="en-US" sz="24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dirty="0"/>
              <a:t>——“</a:t>
            </a:r>
            <a:r>
              <a:rPr lang="zh-CN" altLang="en-US" sz="2400" dirty="0"/>
              <a:t>两神相搏”之精，及先天之精所化生的</a:t>
            </a:r>
            <a:r>
              <a:rPr lang="zh-CN" altLang="en-US" sz="2400" dirty="0">
                <a:solidFill>
                  <a:schemeClr val="hlink"/>
                </a:solidFill>
              </a:rPr>
              <a:t>先天之气。</a:t>
            </a:r>
            <a:endParaRPr lang="zh-CN" altLang="en-US" sz="24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400" dirty="0"/>
              <a:t> </a:t>
            </a:r>
            <a:r>
              <a:rPr lang="en-US" altLang="zh-CN" sz="2400" dirty="0"/>
              <a:t>——</a:t>
            </a:r>
            <a:r>
              <a:rPr lang="zh-CN" altLang="en-US" sz="2400" dirty="0">
                <a:solidFill>
                  <a:schemeClr val="hlink"/>
                </a:solidFill>
              </a:rPr>
              <a:t>遗传而来，为源，</a:t>
            </a:r>
            <a:r>
              <a:rPr lang="zh-CN" altLang="en-US" sz="2400" dirty="0"/>
              <a:t>也可以理解为男性精子与女性卵子结合的受精卵而言。</a:t>
            </a:r>
            <a:endParaRPr lang="zh-CN" altLang="en-US" sz="2400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dirty="0"/>
              <a:t>——“</a:t>
            </a:r>
            <a:r>
              <a:rPr lang="zh-CN" altLang="en-US" sz="2400" dirty="0"/>
              <a:t>后天”是指精成以后，既脑髓生，骨为下</a:t>
            </a:r>
            <a:r>
              <a:rPr lang="en-US" altLang="zh-CN" sz="2400" dirty="0"/>
              <a:t>·······</a:t>
            </a:r>
            <a:r>
              <a:rPr lang="zh-CN" altLang="en-US" sz="2400" dirty="0"/>
              <a:t>皮肤坚，而毛发长，说白了就是受精卵以后的整个发育过程。</a:t>
            </a:r>
            <a:endParaRPr lang="zh-CN" altLang="en-US" sz="2400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dirty="0"/>
              <a:t>——</a:t>
            </a:r>
            <a:r>
              <a:rPr lang="zh-CN" altLang="en-US" sz="2400" dirty="0"/>
              <a:t>中医认为，</a:t>
            </a:r>
            <a:r>
              <a:rPr lang="zh-CN" altLang="en-US" sz="2400" dirty="0">
                <a:solidFill>
                  <a:schemeClr val="hlink"/>
                </a:solidFill>
              </a:rPr>
              <a:t>肾藏精，主命火，命火为生气之源，“就是指肾中阳气，是生命的源动力。</a:t>
            </a:r>
            <a:endParaRPr lang="zh-CN" altLang="en-US" sz="24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dirty="0"/>
              <a:t>——</a:t>
            </a:r>
            <a:r>
              <a:rPr lang="zh-CN" altLang="en-US" sz="2400" dirty="0"/>
              <a:t>人受精以后，整个的生长发育过程，及抗御外邪的能力，都是</a:t>
            </a:r>
            <a:r>
              <a:rPr lang="zh-CN" altLang="en-US" sz="2400" dirty="0">
                <a:solidFill>
                  <a:schemeClr val="hlink"/>
                </a:solidFill>
              </a:rPr>
              <a:t>肾的精气的盛衰起决定作用。</a:t>
            </a:r>
            <a:endParaRPr lang="zh-CN" altLang="en-US" sz="24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dirty="0"/>
              <a:t>——</a:t>
            </a:r>
            <a:r>
              <a:rPr lang="zh-CN" altLang="en-US" sz="2400" dirty="0"/>
              <a:t>因此肾为</a:t>
            </a:r>
            <a:r>
              <a:rPr lang="zh-CN" altLang="en-US" sz="2400" dirty="0">
                <a:solidFill>
                  <a:schemeClr val="hlink"/>
                </a:solidFill>
              </a:rPr>
              <a:t>先天之本。 </a:t>
            </a:r>
            <a:endParaRPr lang="zh-CN" altLang="en-US" sz="2400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3" name="Rectangle 2"/>
          <p:cNvSpPr>
            <a:spLocks noGrp="1" noRot="1"/>
          </p:cNvSpPr>
          <p:nvPr>
            <p:ph type="body" sz="half"/>
          </p:nvPr>
        </p:nvSpPr>
        <p:spPr>
          <a:xfrm>
            <a:off x="457200" y="457200"/>
            <a:ext cx="4114800" cy="60960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eaLnBrk="1" hangingPunct="1">
              <a:buNone/>
            </a:pPr>
            <a:endParaRPr lang="zh-CN" altLang="en-US" sz="2800" b="1" dirty="0">
              <a:solidFill>
                <a:srgbClr val="006866"/>
              </a:solidFill>
            </a:endParaRPr>
          </a:p>
          <a:p>
            <a:pPr lvl="0" indent="-342900" eaLnBrk="1" hangingPunct="1"/>
            <a:endParaRPr lang="en-US" altLang="zh-CN" sz="2800" dirty="0">
              <a:solidFill>
                <a:srgbClr val="006866"/>
              </a:solidFill>
            </a:endParaRPr>
          </a:p>
        </p:txBody>
      </p:sp>
      <p:pic>
        <p:nvPicPr>
          <p:cNvPr id="136194" name="Picture 3" descr="mdiy11_1"/>
          <p:cNvPicPr>
            <a:picLocks noGrp="1" noChangeAspect="1"/>
          </p:cNvPicPr>
          <p:nvPr>
            <p:ph type="body" sz="half"/>
          </p:nvPr>
        </p:nvPicPr>
        <p:blipFill>
          <a:blip r:embed="rId1"/>
          <a:stretch>
            <a:fillRect/>
          </a:stretch>
        </p:blipFill>
        <p:spPr>
          <a:xfrm>
            <a:off x="5029200" y="990600"/>
            <a:ext cx="3657600" cy="5410200"/>
          </a:xfrm>
          <a:ln>
            <a:solidFill>
              <a:srgbClr val="000000"/>
            </a:solidFill>
            <a:miter/>
          </a:ln>
        </p:spPr>
      </p:pic>
      <p:sp>
        <p:nvSpPr>
          <p:cNvPr id="157700" name="Rectangle 2"/>
          <p:cNvSpPr>
            <a:spLocks noRot="1" noChangeArrowheads="1"/>
          </p:cNvSpPr>
          <p:nvPr/>
        </p:nvSpPr>
        <p:spPr bwMode="auto">
          <a:xfrm>
            <a:off x="609600" y="457200"/>
            <a:ext cx="4114800" cy="609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</a:t>
            </a: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关元穴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(皇帝穴）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补肾壮阳、培元固本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主治：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女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性妇科疾病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：冬天手脚冰冷、腰酸腰痛、痛经、月经不调、白带异常、性冷淡、更年期提前等各种妇科疾病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。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男性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性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功能障碍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：阳痿、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早泄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遗精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便血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尿频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尿急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尿等待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尿刺痛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前列腺炎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前列腺增生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前列腺肥大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阴门瘙痒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眩晕等各种男性疾病。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>
    <p:zo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7" name="Text Box 4"/>
          <p:cNvSpPr txBox="1"/>
          <p:nvPr/>
        </p:nvSpPr>
        <p:spPr>
          <a:xfrm>
            <a:off x="7162800" y="6172200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800" b="1" dirty="0"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健康中国</a:t>
            </a:r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7218" name="标题 1"/>
          <p:cNvSpPr>
            <a:spLocks noGrp="1"/>
          </p:cNvSpPr>
          <p:nvPr/>
        </p:nvSpPr>
        <p:spPr>
          <a:xfrm>
            <a:off x="57150" y="315913"/>
            <a:ext cx="9029700" cy="12176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/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会保养的人老样子，不会保养的样子老！</a:t>
            </a:r>
            <a:endParaRPr lang="zh-CN" altLang="en-US" sz="4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721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724025"/>
            <a:ext cx="7800975" cy="4341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1" name="Rectangle 2"/>
          <p:cNvSpPr>
            <a:spLocks noGrp="1" noRot="1"/>
          </p:cNvSpPr>
          <p:nvPr>
            <p:ph type="title"/>
          </p:nvPr>
        </p:nvSpPr>
        <p:spPr>
          <a:xfrm>
            <a:off x="152400" y="3429000"/>
            <a:ext cx="8540750" cy="22098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sz="4000" dirty="0">
                <a:solidFill>
                  <a:schemeClr val="hlink"/>
                </a:solidFill>
              </a:rPr>
              <a:t>        人从生到死的过程，就是个</a:t>
            </a:r>
            <a:r>
              <a:rPr lang="zh-CN" altLang="en-US" sz="4000" dirty="0">
                <a:solidFill>
                  <a:schemeClr val="tx1"/>
                </a:solidFill>
              </a:rPr>
              <a:t>由软变硬</a:t>
            </a:r>
            <a:r>
              <a:rPr lang="zh-CN" altLang="en-US" sz="4000" dirty="0">
                <a:solidFill>
                  <a:schemeClr val="hlink"/>
                </a:solidFill>
              </a:rPr>
              <a:t>的过程。筋长一寸，寿延十年。    </a:t>
            </a:r>
            <a:r>
              <a:rPr lang="en-US" altLang="zh-CN" sz="4000" dirty="0"/>
              <a:t>––––––《</a:t>
            </a:r>
            <a:r>
              <a:rPr lang="zh-CN" altLang="en-US" sz="4000" dirty="0"/>
              <a:t>易经</a:t>
            </a:r>
            <a:r>
              <a:rPr lang="en-US" altLang="zh-CN" sz="4000" dirty="0"/>
              <a:t>》</a:t>
            </a:r>
            <a:r>
              <a:rPr lang="zh-CN" altLang="en-US" sz="4000" dirty="0"/>
              <a:t>   </a:t>
            </a:r>
            <a:endParaRPr lang="zh-CN" altLang="en-US" dirty="0"/>
          </a:p>
        </p:txBody>
      </p:sp>
      <p:sp>
        <p:nvSpPr>
          <p:cNvPr id="138242" name="WordArt 3"/>
          <p:cNvSpPr>
            <a:spLocks noTextEdit="1"/>
          </p:cNvSpPr>
          <p:nvPr/>
        </p:nvSpPr>
        <p:spPr>
          <a:xfrm>
            <a:off x="458788" y="1600200"/>
            <a:ext cx="8382000" cy="1524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600">
                <a:ln w="9525" cap="flat" cmpd="sng">
                  <a:solidFill>
                    <a:srgbClr val="80008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骨正筋柔，气血自流</a:t>
            </a:r>
            <a:endParaRPr lang="zh-CN" altLang="en-US" sz="3600">
              <a:ln w="9525" cap="flat" cmpd="sng">
                <a:solidFill>
                  <a:srgbClr val="80008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3700" y="374650"/>
            <a:ext cx="8004175" cy="4114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kern="4000" cap="none" spc="300" normalizeH="0" baseline="0" noProof="1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最好的药物是</a:t>
            </a:r>
            <a:r>
              <a:rPr kumimoji="0" lang="zh-CN" altLang="en-US" sz="4400" b="1" kern="4000" cap="none" spc="300" normalizeH="0" baseline="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经络</a:t>
            </a:r>
            <a:endParaRPr kumimoji="0" lang="zh-CN" altLang="en-US" sz="4400" b="1" kern="4000" cap="none" spc="300" normalizeH="0" baseline="0" noProof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kern="4000" cap="none" spc="300" normalizeH="0" baseline="0" noProof="1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最好的医生是</a:t>
            </a:r>
            <a:r>
              <a:rPr kumimoji="0" lang="zh-CN" altLang="en-US" sz="4400" b="1" kern="4000" cap="none" spc="300" normalizeH="0" baseline="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自己</a:t>
            </a:r>
            <a:endParaRPr kumimoji="0" lang="zh-CN" altLang="en-US" sz="4400" b="1" kern="4000" cap="none" spc="300" normalizeH="0" baseline="0" noProof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kern="4000" cap="none" spc="300" normalizeH="0" baseline="0" noProof="1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最好的预防是</a:t>
            </a:r>
            <a:r>
              <a:rPr kumimoji="0" lang="zh-CN" altLang="en-US" sz="4400" b="1" kern="4000" cap="none" spc="300" normalizeH="0" baseline="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保健</a:t>
            </a:r>
            <a:endParaRPr kumimoji="0" lang="zh-CN" altLang="en-US" sz="4400" b="1" kern="4000" cap="none" spc="300" normalizeH="0" baseline="0" noProof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  <a:p>
            <a:pPr marR="0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kern="4000" cap="none" spc="300" normalizeH="0" baseline="0" noProof="1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最好的疗效是</a:t>
            </a:r>
            <a:r>
              <a:rPr kumimoji="0" lang="zh-CN" altLang="en-US" sz="4400" b="1" kern="4000" cap="none" spc="300" normalizeH="0" baseline="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rPr>
              <a:t>坚持</a:t>
            </a:r>
            <a:endParaRPr kumimoji="0" lang="zh-CN" altLang="en-US" sz="4400" b="1" kern="4000" cap="none" spc="300" normalizeH="0" baseline="0" noProof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39266" name="Text Box 4"/>
          <p:cNvSpPr txBox="1"/>
          <p:nvPr/>
        </p:nvSpPr>
        <p:spPr>
          <a:xfrm>
            <a:off x="7010400" y="6172200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800" b="1" dirty="0"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健康中国</a:t>
            </a:r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9267" name="图片 3" descr="微信公众号二维码"/>
          <p:cNvPicPr>
            <a:picLocks noChangeAspect="1"/>
          </p:cNvPicPr>
          <p:nvPr/>
        </p:nvPicPr>
        <p:blipFill>
          <a:blip r:embed="rId1"/>
          <a:srcRect l="6805" t="6540" r="7077" b="6715"/>
          <a:stretch>
            <a:fillRect/>
          </a:stretch>
        </p:blipFill>
        <p:spPr>
          <a:xfrm>
            <a:off x="5926138" y="1393825"/>
            <a:ext cx="3065462" cy="2854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40289" name="图片 2" descr="852918366315923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462" y="-38100"/>
            <a:ext cx="9717087" cy="7053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6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800100" y="2320925"/>
            <a:ext cx="7543800" cy="56515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1">
                <a:ln>
                  <a:noFill/>
                </a:ln>
                <a:solidFill>
                  <a:srgbClr val="2A56AD"/>
                </a:solidFill>
                <a:effectLst/>
                <a:uLnTx/>
                <a:uFillTx/>
                <a:latin typeface="新宋体" pitchFamily="49" charset="-122"/>
                <a:ea typeface="新宋体" pitchFamily="49" charset="-122"/>
                <a:cs typeface="+mj-cs"/>
                <a:sym typeface="宋体" panose="02010600030101010101" pitchFamily="2" charset="-122"/>
              </a:rPr>
              <a:t>中国安全健康教育中心  </a:t>
            </a:r>
            <a:b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2A56AD"/>
                </a:solidFill>
                <a:effectLst/>
                <a:uLnTx/>
                <a:uFillTx/>
                <a:latin typeface="新宋体" pitchFamily="49" charset="-122"/>
                <a:ea typeface="新宋体" pitchFamily="49" charset="-122"/>
                <a:cs typeface="+mj-cs"/>
                <a:sym typeface="宋体" panose="02010600030101010101" pitchFamily="2" charset="-122"/>
              </a:rPr>
            </a:br>
            <a:r>
              <a:rPr kumimoji="0" lang="zh-CN" altLang="en-US" sz="4800" b="1" i="0" u="none" strike="noStrike" kern="0" cap="none" spc="0" normalizeH="0" baseline="0" noProof="1">
                <a:ln>
                  <a:noFill/>
                </a:ln>
                <a:solidFill>
                  <a:srgbClr val="2A56AD"/>
                </a:solidFill>
                <a:effectLst/>
                <a:uLnTx/>
                <a:uFillTx/>
                <a:latin typeface="新宋体" pitchFamily="49" charset="-122"/>
                <a:ea typeface="新宋体" pitchFamily="49" charset="-122"/>
                <a:cs typeface="+mj-cs"/>
                <a:sym typeface="宋体" panose="02010600030101010101" pitchFamily="2" charset="-122"/>
              </a:rPr>
              <a:t>中国安全健康教育网</a:t>
            </a:r>
            <a:br>
              <a:rPr kumimoji="0" lang="zh-CN" altLang="en-US" sz="3900" b="1" i="0" u="none" strike="noStrike" kern="0" cap="none" spc="0" normalizeH="0" baseline="0" noProof="0" dirty="0">
                <a:ln>
                  <a:noFill/>
                </a:ln>
                <a:solidFill>
                  <a:srgbClr val="2A56AD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j-cs"/>
              </a:rPr>
            </a:br>
            <a:endParaRPr kumimoji="0" lang="zh-CN" altLang="en-US" sz="3900" b="1" i="0" u="none" strike="noStrike" kern="0" cap="none" spc="0" normalizeH="0" baseline="0" noProof="1">
              <a:ln>
                <a:noFill/>
              </a:ln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9747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-830262" y="3276600"/>
            <a:ext cx="7688263" cy="3276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1143000" marR="0" lvl="2" indent="-2286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148B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</a:rPr>
              <a:t> </a:t>
            </a:r>
            <a:r>
              <a:rPr kumimoji="0" 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148B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</a:rPr>
              <a:t>讲师 ：牛婉辰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148B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148B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</a:rPr>
              <a:t> </a:t>
            </a: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148B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</a:rPr>
              <a:t>QQ/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148B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</a:rPr>
              <a:t>微信：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148B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</a:rPr>
              <a:t>NWJ8625667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148B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148B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</a:rPr>
              <a:t> 网   址 ：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rgbClr val="2A56AD"/>
                </a:solidFill>
                <a:effectLst/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sym typeface="+mn-ea"/>
              </a:rPr>
              <a:t>www.119120.org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148BB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</a:endParaRPr>
          </a:p>
        </p:txBody>
      </p:sp>
      <p:sp>
        <p:nvSpPr>
          <p:cNvPr id="141315" name="Text Box 5"/>
          <p:cNvSpPr txBox="1"/>
          <p:nvPr/>
        </p:nvSpPr>
        <p:spPr>
          <a:xfrm>
            <a:off x="7162800" y="6338888"/>
            <a:ext cx="1981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800" b="1" dirty="0"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健康中国</a:t>
            </a:r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1316" name="图片 1" descr="QQ图片201612071405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7763" y="25400"/>
            <a:ext cx="1768475" cy="161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7" name="图片 1" descr="网站二维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3665538"/>
            <a:ext cx="2632075" cy="2379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3665538"/>
            <a:ext cx="2447925" cy="2590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7" name="Rectangle 2"/>
          <p:cNvSpPr>
            <a:spLocks noGrp="1" noRot="1"/>
          </p:cNvSpPr>
          <p:nvPr>
            <p:ph type="title"/>
          </p:nvPr>
        </p:nvSpPr>
        <p:spPr>
          <a:xfrm>
            <a:off x="228600" y="0"/>
            <a:ext cx="4416425" cy="1235075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br>
              <a:rPr lang="en-US" altLang="zh-CN" sz="2800" dirty="0"/>
            </a:br>
            <a:r>
              <a:rPr lang="en-US" altLang="zh-CN" sz="2800" dirty="0"/>
              <a:t> </a:t>
            </a:r>
            <a:r>
              <a:rPr lang="zh-CN" altLang="en-US" sz="6000" dirty="0">
                <a:solidFill>
                  <a:schemeClr val="hlink"/>
                </a:solidFill>
              </a:rPr>
              <a:t>特别鸣谢</a:t>
            </a:r>
            <a:endParaRPr lang="zh-CN" altLang="en-US" sz="6000" dirty="0">
              <a:solidFill>
                <a:schemeClr val="hlink"/>
              </a:solidFill>
            </a:endParaRPr>
          </a:p>
        </p:txBody>
      </p:sp>
      <p:sp>
        <p:nvSpPr>
          <p:cNvPr id="142338" name="Rectangle 3"/>
          <p:cNvSpPr>
            <a:spLocks noGrp="1" noRot="1"/>
          </p:cNvSpPr>
          <p:nvPr>
            <p:ph type="body"/>
          </p:nvPr>
        </p:nvSpPr>
        <p:spPr>
          <a:xfrm>
            <a:off x="304800" y="1371600"/>
            <a:ext cx="8839200" cy="54864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80000"/>
              </a:lnSpc>
              <a:buNone/>
            </a:pPr>
            <a:r>
              <a:rPr lang="en-US" altLang="zh-CN" sz="500" b="1" dirty="0">
                <a:solidFill>
                  <a:schemeClr val="tx2"/>
                </a:solidFill>
              </a:rPr>
              <a:t>     </a:t>
            </a:r>
            <a:endParaRPr lang="en-US" altLang="zh-CN" sz="5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5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endParaRPr lang="en-US" altLang="zh-CN" sz="1000" b="1" dirty="0">
              <a:solidFill>
                <a:schemeClr val="tx2"/>
              </a:solidFill>
              <a:latin typeface="宋体" panose="0201060003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  <a:buNone/>
            </a:pPr>
            <a:endParaRPr lang="zh-CN" altLang="en-US" sz="1200" b="1" dirty="0">
              <a:solidFill>
                <a:schemeClr val="tx2"/>
              </a:solidFill>
              <a:latin typeface="宋体" panose="0201060003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诺盾集团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 4008431777  </a:t>
            </a:r>
            <a:r>
              <a:rPr lang="en-US" altLang="zh-CN" sz="2400" b="1" dirty="0">
                <a:solidFill>
                  <a:srgbClr val="001D2E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http://nodare.cn./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 </a:t>
            </a:r>
            <a:endParaRPr lang="en-US" altLang="zh-CN" sz="2400" b="1" dirty="0">
              <a:solidFill>
                <a:srgbClr val="001D2E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省中医院</a:t>
            </a:r>
            <a:endParaRPr lang="zh-CN" altLang="en-US" sz="24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省武警总队医院</a:t>
            </a:r>
            <a:endParaRPr lang="zh-CN" altLang="en-US" sz="24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省医院</a:t>
            </a:r>
            <a:endParaRPr lang="zh-CN" altLang="en-US" sz="24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中国安全健康教育中心 </a:t>
            </a:r>
            <a:endParaRPr lang="zh-CN" altLang="en-US" sz="24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中国安全健康教育网</a:t>
            </a:r>
            <a:endParaRPr lang="zh-CN" altLang="en-US" sz="24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1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      </a:t>
            </a:r>
            <a:endParaRPr lang="en-US" altLang="zh-CN" sz="10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42339" name="Picture 5" descr="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0" y="381000"/>
            <a:ext cx="10668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2340" name="Text Box 4"/>
          <p:cNvSpPr txBox="1"/>
          <p:nvPr/>
        </p:nvSpPr>
        <p:spPr>
          <a:xfrm>
            <a:off x="7162800" y="6340475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800" b="1" dirty="0"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健康中国</a:t>
            </a:r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2341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13" y="2946400"/>
            <a:ext cx="3576637" cy="3082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04800" y="457200"/>
            <a:ext cx="854075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判断意识</a:t>
            </a:r>
            <a:endParaRPr kumimoji="0" lang="zh-CN" altLang="en-US" sz="60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531" name="Rectangle 3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76200" y="1524000"/>
            <a:ext cx="37338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zh-CN" altLang="en-US" sz="3200" b="1" i="1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轻拍重唤</a:t>
            </a:r>
            <a:endParaRPr kumimoji="0" lang="zh-CN" altLang="en-US" sz="3200" b="1" i="1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轻拍患者的双肩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或靠近患者耳旁呼叫： “喂，你怎么了！”如果患者没反应，就要马上准备急救，并及时拨打</a:t>
            </a:r>
            <a:r>
              <a:rPr kumimoji="0" 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120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急救电话。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1" name="Text Box 4"/>
          <p:cNvSpPr txBox="1"/>
          <p:nvPr/>
        </p:nvSpPr>
        <p:spPr>
          <a:xfrm>
            <a:off x="5076825" y="1844675"/>
            <a:ext cx="381635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spcBef>
                <a:spcPct val="50000"/>
              </a:spcBef>
            </a:pPr>
            <a:endParaRPr lang="zh-CN" altLang="en-US" sz="24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17412" name="Picture 5" descr="6-1"/>
          <p:cNvPicPr>
            <a:picLocks noGrp="1"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3810000" y="1828800"/>
            <a:ext cx="5105400" cy="37338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9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1">
                                            <p:txEl>
                                              <p:charRg st="9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charRg st="9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21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31">
                                            <p:txEl>
                                              <p:charRg st="21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31">
                                            <p:txEl>
                                              <p:charRg st="21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61" name="图片 3" descr="IMG_568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57150"/>
            <a:ext cx="4800600" cy="360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62" name="图片 4" descr="IMG_56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25" y="3733800"/>
            <a:ext cx="4079875" cy="3060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63" name="图片 5" descr="IMG_567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88" y="76200"/>
            <a:ext cx="4176712" cy="358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64" name="图片 6" descr="IMG_567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70300"/>
            <a:ext cx="4876800" cy="3187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4385" name="Picture 2" descr="检测报告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4375"/>
            <a:ext cx="4648200" cy="6143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86" name="Picture 3" descr="检测报告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14375"/>
            <a:ext cx="4572000" cy="614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387" name="Rectangle 2"/>
          <p:cNvSpPr/>
          <p:nvPr/>
        </p:nvSpPr>
        <p:spPr>
          <a:xfrm>
            <a:off x="-92075" y="120650"/>
            <a:ext cx="9144000" cy="9763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1" indent="0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注册证号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国家粤食药监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械（准）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字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2015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2260194</a:t>
            </a:r>
            <a:endParaRPr lang="en-US" altLang="zh-CN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5409" name="图片 2" descr="1467876082336029210"/>
          <p:cNvPicPr>
            <a:picLocks noChangeAspect="1"/>
          </p:cNvPicPr>
          <p:nvPr/>
        </p:nvPicPr>
        <p:blipFill>
          <a:blip r:embed="rId1"/>
          <a:srcRect l="2596" t="27019" r="3331" b="14217"/>
          <a:stretch>
            <a:fillRect/>
          </a:stretch>
        </p:blipFill>
        <p:spPr>
          <a:xfrm>
            <a:off x="-339725" y="-9525"/>
            <a:ext cx="6486525" cy="692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5410" name="图片 1"/>
          <p:cNvPicPr>
            <a:picLocks noChangeAspect="1"/>
          </p:cNvPicPr>
          <p:nvPr/>
        </p:nvPicPr>
        <p:blipFill>
          <a:blip r:embed="rId2"/>
          <a:srcRect l="24852" t="4146" r="6908" b="11246"/>
          <a:stretch>
            <a:fillRect/>
          </a:stretch>
        </p:blipFill>
        <p:spPr>
          <a:xfrm>
            <a:off x="6146800" y="-9525"/>
            <a:ext cx="3016250" cy="6762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6433" name="图片 1"/>
          <p:cNvPicPr>
            <a:picLocks noChangeAspect="1"/>
          </p:cNvPicPr>
          <p:nvPr/>
        </p:nvPicPr>
        <p:blipFill>
          <a:blip r:embed="rId1"/>
          <a:srcRect l="24852" t="4146" r="6908" b="11246"/>
          <a:stretch>
            <a:fillRect/>
          </a:stretch>
        </p:blipFill>
        <p:spPr>
          <a:xfrm>
            <a:off x="12700" y="-3175"/>
            <a:ext cx="3424238" cy="686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6434" name="Picture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143000"/>
            <a:ext cx="5257800" cy="571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6435" name="WordArt 7" descr="白色大理石"/>
          <p:cNvPicPr/>
          <p:nvPr/>
        </p:nvPicPr>
        <p:blipFill>
          <a:blip r:embed="rId3"/>
          <a:stretch>
            <a:fillRect/>
          </a:stretch>
        </p:blipFill>
        <p:spPr>
          <a:xfrm>
            <a:off x="1295400" y="228600"/>
            <a:ext cx="7626350" cy="946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p>
            <a:endParaRPr lang="zh-CN" altLang="en-US" dirty="0"/>
          </a:p>
        </p:txBody>
      </p:sp>
      <p:pic>
        <p:nvPicPr>
          <p:cNvPr id="147458" name="内容占位符 3" descr="148127391070204834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0" y="-31750"/>
            <a:ext cx="9131300" cy="7118350"/>
          </a:xfrm>
          <a:ln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8481" name="Picture 2" descr="C:\Users\Administrator\Desktop\图片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637"/>
            <a:ext cx="9161463" cy="6878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81000" y="381000"/>
            <a:ext cx="853310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祝大家身体健康，工作顺利</a:t>
            </a:r>
            <a:endParaRPr kumimoji="0" lang="zh-CN" altLang="en-US" sz="5400" b="1" i="0" u="none" strike="noStrike" kern="1200" cap="none" spc="0" normalizeH="0" baseline="0" noProof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Picture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1143000"/>
            <a:ext cx="5105400" cy="266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Rectangle 3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890838" y="712788"/>
            <a:ext cx="3881438" cy="738188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新宋体" pitchFamily="49" charset="-122"/>
                <a:cs typeface="+mj-cs"/>
              </a:rPr>
              <a:t>摆体位</a:t>
            </a:r>
            <a:r>
              <a:rPr kumimoji="0" lang="zh-CN" altLang="en-US" sz="60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zh-CN" altLang="en-US" sz="44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459" name="Rectangle 4"/>
          <p:cNvSpPr>
            <a:spLocks noGrp="1" noRot="1"/>
          </p:cNvSpPr>
          <p:nvPr>
            <p:ph type="body"/>
          </p:nvPr>
        </p:nvSpPr>
        <p:spPr>
          <a:xfrm>
            <a:off x="304800" y="914400"/>
            <a:ext cx="3429000" cy="51054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150000"/>
              </a:lnSpc>
              <a:buNone/>
            </a:pPr>
            <a:r>
              <a:rPr lang="en-US" altLang="zh-CN" sz="3600" dirty="0"/>
              <a:t>   </a:t>
            </a:r>
            <a:r>
              <a:rPr lang="zh-CN" altLang="en-US" sz="3600" b="1" dirty="0">
                <a:solidFill>
                  <a:srgbClr val="003399"/>
                </a:solidFill>
              </a:rPr>
              <a:t>摆放为</a:t>
            </a:r>
            <a:r>
              <a:rPr lang="zh-CN" altLang="en-US" sz="3600" b="1" u="sng" dirty="0">
                <a:solidFill>
                  <a:srgbClr val="FF0000"/>
                </a:solidFill>
              </a:rPr>
              <a:t>仰卧位</a:t>
            </a:r>
            <a:endParaRPr lang="zh-CN" altLang="en-US" sz="3600" b="1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003399"/>
                </a:solidFill>
              </a:rPr>
              <a:t>   放在地面或质地较硬的平面上</a:t>
            </a:r>
            <a:endParaRPr lang="zh-CN" altLang="en-US" b="1" dirty="0">
              <a:solidFill>
                <a:srgbClr val="003399"/>
              </a:solidFill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hlink"/>
                </a:solidFill>
              </a:rPr>
              <a:t>    </a:t>
            </a:r>
            <a:r>
              <a:rPr lang="zh-CN" altLang="en-US" sz="2800" b="1" dirty="0">
                <a:solidFill>
                  <a:srgbClr val="9933FF"/>
                </a:solidFill>
              </a:rPr>
              <a:t>注：千万不可以放在沙发，草坪及软质的东西上</a:t>
            </a:r>
            <a:endParaRPr lang="zh-CN" altLang="en-US" sz="2800" b="1" dirty="0">
              <a:solidFill>
                <a:srgbClr val="9933FF"/>
              </a:solidFill>
            </a:endParaRPr>
          </a:p>
        </p:txBody>
      </p:sp>
      <p:pic>
        <p:nvPicPr>
          <p:cNvPr id="19460" name="Picture 4" descr="wo  de  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657600"/>
            <a:ext cx="5191125" cy="3124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Rectangle 2"/>
          <p:cNvSpPr>
            <a:spLocks noGrp="1" noRot="1"/>
          </p:cNvSpPr>
          <p:nvPr/>
        </p:nvSpPr>
        <p:spPr>
          <a:xfrm>
            <a:off x="-322262" y="-68262"/>
            <a:ext cx="8429625" cy="10588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/>
            <a:r>
              <a:rPr lang="zh-CN" altLang="en-US" sz="3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zh-CN" altLang="en-US" sz="3800" b="1" dirty="0">
                <a:latin typeface="Arial" panose="020B0604020202020204" pitchFamily="34" charset="0"/>
                <a:ea typeface="宋体" panose="02010600030101010101" pitchFamily="2" charset="-122"/>
              </a:rPr>
              <a:t>判断呼吸</a:t>
            </a:r>
            <a:endParaRPr lang="zh-CN" altLang="en-US" sz="3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6627" name="Picture 3" descr="6-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28800"/>
            <a:ext cx="9144000" cy="49307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1507" name="Text Box 5"/>
          <p:cNvSpPr txBox="1"/>
          <p:nvPr/>
        </p:nvSpPr>
        <p:spPr>
          <a:xfrm>
            <a:off x="685800" y="685800"/>
            <a:ext cx="7210425" cy="1920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767FF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耳听  面感  眼观察。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767FF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“听”：耳听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气流； “感”：面感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气息；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767FF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“看”：眼看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胸部起伏；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 eaLnBrk="0" hangingPunct="0">
              <a:lnSpc>
                <a:spcPct val="90000"/>
              </a:lnSpc>
              <a:spcBef>
                <a:spcPct val="20000"/>
              </a:spcBef>
              <a:buClr>
                <a:srgbClr val="6767FF"/>
              </a:buClr>
              <a:buSzPct val="70000"/>
              <a:buFont typeface="Wingdings" panose="05000000000000000000" pitchFamily="2" charset="2"/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lnSpc>
                <a:spcPct val="80000"/>
              </a:lnSpc>
              <a:spcBef>
                <a:spcPct val="20000"/>
              </a:spcBef>
              <a:buClr>
                <a:srgbClr val="6767FF"/>
              </a:buClr>
              <a:buSzPct val="70000"/>
              <a:buFont typeface="Wingdings" panose="05000000000000000000" pitchFamily="2" charset="2"/>
              <a:buChar char="v"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3276600" y="228600"/>
            <a:ext cx="2332038" cy="436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80000"/>
              </a:lnSpc>
              <a:spcBef>
                <a:spcPct val="20000"/>
              </a:spcBef>
              <a:buClr>
                <a:srgbClr val="6767FF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5-10秒钟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266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2"/>
          <p:cNvSpPr>
            <a:spLocks noGrp="1" noRot="1"/>
          </p:cNvSpPr>
          <p:nvPr>
            <p:ph type="title"/>
          </p:nvPr>
        </p:nvSpPr>
        <p:spPr>
          <a:xfrm>
            <a:off x="381000" y="457200"/>
            <a:ext cx="8229600" cy="660400"/>
          </a:xfrm>
          <a:ln/>
        </p:spPr>
        <p:txBody>
          <a:bodyPr vert="horz" wrap="square" lIns="91440" tIns="45720" rIns="91440" bIns="45720" anchor="ctr"/>
          <a:p>
            <a:pPr eaLnBrk="1" hangingPunct="1">
              <a:lnSpc>
                <a:spcPct val="90000"/>
              </a:lnSpc>
            </a:pPr>
            <a:r>
              <a:rPr lang="zh-CN" altLang="en-US" dirty="0"/>
              <a:t>心跳停止判断</a:t>
            </a:r>
            <a:endParaRPr lang="zh-CN" altLang="en-US" dirty="0"/>
          </a:p>
        </p:txBody>
      </p:sp>
      <p:pic>
        <p:nvPicPr>
          <p:cNvPr id="23554" name="Picture 3" descr="-wk-45b25677c7159e353ada0d9fce69c92a-0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70050" y="1446213"/>
            <a:ext cx="12642850" cy="4886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 noRot="1"/>
          </p:cNvSpPr>
          <p:nvPr>
            <p:ph type="title"/>
          </p:nvPr>
        </p:nvSpPr>
        <p:spPr>
          <a:xfrm>
            <a:off x="762000" y="381000"/>
            <a:ext cx="8066088" cy="684213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心脏与胸骨的位置关系</a:t>
            </a:r>
            <a:endParaRPr lang="zh-CN" altLang="en-US" dirty="0"/>
          </a:p>
        </p:txBody>
      </p:sp>
      <p:pic>
        <p:nvPicPr>
          <p:cNvPr id="25602" name="Picture 3" descr="心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219200"/>
            <a:ext cx="7315200" cy="5307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autoRev="1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autoRev="1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autoRev="1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Rectangle 2"/>
          <p:cNvSpPr>
            <a:spLocks noGrp="1" noRot="1"/>
          </p:cNvSpPr>
          <p:nvPr>
            <p:ph type="title"/>
          </p:nvPr>
        </p:nvSpPr>
        <p:spPr>
          <a:xfrm>
            <a:off x="684213" y="0"/>
            <a:ext cx="8101012" cy="1592263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dirty="0"/>
              <a:t>按压定位</a:t>
            </a:r>
            <a:br>
              <a:rPr lang="zh-CN" altLang="en-US" sz="4000" dirty="0"/>
            </a:br>
            <a:r>
              <a:rPr lang="zh-CN" altLang="en-US" sz="3200" dirty="0"/>
              <a:t>沿肋骨缘向上滑到胸骨底（剑突上</a:t>
            </a:r>
            <a:r>
              <a:rPr lang="en-US" altLang="zh-CN" sz="3200" dirty="0"/>
              <a:t>2</a:t>
            </a:r>
            <a:r>
              <a:rPr lang="zh-CN" altLang="en-US" sz="3200" dirty="0"/>
              <a:t>横指）另一只手掌根靠在手指上（胸骨下半部）</a:t>
            </a:r>
            <a:endParaRPr lang="zh-CN" altLang="en-US" sz="3200" dirty="0"/>
          </a:p>
        </p:txBody>
      </p:sp>
      <p:pic>
        <p:nvPicPr>
          <p:cNvPr id="27650" name="Picture 3"/>
          <p:cNvPicPr>
            <a:picLocks noGrp="1" noChangeAspect="1"/>
          </p:cNvPicPr>
          <p:nvPr>
            <p:ph type="body"/>
          </p:nvPr>
        </p:nvPicPr>
        <p:blipFill>
          <a:blip r:embed="rId1"/>
          <a:stretch>
            <a:fillRect/>
          </a:stretch>
        </p:blipFill>
        <p:spPr>
          <a:xfrm>
            <a:off x="1066800" y="1752600"/>
            <a:ext cx="7129463" cy="5235575"/>
          </a:xfrm>
          <a:ln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xfrm>
            <a:off x="304800" y="4572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4800" dirty="0"/>
              <a:t>   两乳头间</a:t>
            </a:r>
            <a:endParaRPr lang="zh-CN" altLang="en-US" sz="4800" dirty="0"/>
          </a:p>
        </p:txBody>
      </p:sp>
      <p:pic>
        <p:nvPicPr>
          <p:cNvPr id="28674" name="Picture 3" descr="111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676400"/>
            <a:ext cx="8388350" cy="4697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Rectangle 2"/>
          <p:cNvSpPr>
            <a:spLocks noGrp="1" noRot="1"/>
          </p:cNvSpPr>
          <p:nvPr>
            <p:ph type="title"/>
          </p:nvPr>
        </p:nvSpPr>
        <p:spPr>
          <a:xfrm>
            <a:off x="304800" y="3048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b="1" dirty="0">
                <a:solidFill>
                  <a:srgbClr val="008000"/>
                </a:solidFill>
                <a:ea typeface="新宋体" pitchFamily="49" charset="-122"/>
              </a:rPr>
              <a:t>关注安全与健康微信平台，分享安全健康知识，为您解决健康问题。</a:t>
            </a:r>
            <a:endParaRPr lang="zh-CN" altLang="en-US" sz="4000" b="1" dirty="0">
              <a:solidFill>
                <a:srgbClr val="008000"/>
              </a:solidFill>
              <a:ea typeface="新宋体" pitchFamily="49" charset="-122"/>
            </a:endParaRPr>
          </a:p>
        </p:txBody>
      </p:sp>
      <p:sp>
        <p:nvSpPr>
          <p:cNvPr id="4098" name="Text Box 4"/>
          <p:cNvSpPr txBox="1"/>
          <p:nvPr/>
        </p:nvSpPr>
        <p:spPr>
          <a:xfrm>
            <a:off x="757238" y="5878513"/>
            <a:ext cx="7700962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4000" b="1" dirty="0">
                <a:solidFill>
                  <a:srgbClr val="008000"/>
                </a:solidFill>
                <a:latin typeface="Arial" panose="020B0604020202020204" pitchFamily="34" charset="0"/>
                <a:ea typeface="新宋体" pitchFamily="49" charset="-122"/>
                <a:sym typeface="Arial" panose="020B0604020202020204" pitchFamily="34" charset="0"/>
              </a:rPr>
              <a:t>微信号：anquan_jiankang</a:t>
            </a:r>
            <a:endParaRPr lang="zh-CN" altLang="en-US" sz="4000" b="1" dirty="0">
              <a:solidFill>
                <a:srgbClr val="008000"/>
              </a:solidFill>
              <a:latin typeface="Arial" panose="020B0604020202020204" pitchFamily="34" charset="0"/>
              <a:ea typeface="新宋体" pitchFamily="49" charset="-122"/>
              <a:sym typeface="Arial" panose="020B0604020202020204" pitchFamily="34" charset="0"/>
            </a:endParaRPr>
          </a:p>
        </p:txBody>
      </p:sp>
      <p:pic>
        <p:nvPicPr>
          <p:cNvPr id="4099" name="图片 3" descr="微信公众号二维码"/>
          <p:cNvPicPr>
            <a:picLocks noChangeAspect="1"/>
          </p:cNvPicPr>
          <p:nvPr/>
        </p:nvPicPr>
        <p:blipFill>
          <a:blip r:embed="rId1"/>
          <a:srcRect l="6805" t="6540" r="7077" b="6715"/>
          <a:stretch>
            <a:fillRect/>
          </a:stretch>
        </p:blipFill>
        <p:spPr>
          <a:xfrm>
            <a:off x="1819275" y="1447800"/>
            <a:ext cx="5310188" cy="4432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838200" y="228600"/>
            <a:ext cx="7499350" cy="69056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错误：手掌交叉重叠</a:t>
            </a: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zh-CN" altLang="en-US" sz="48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4819" name="Picture 3" descr="6-12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304800" y="1143000"/>
            <a:ext cx="8913813" cy="5337175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143000" y="231775"/>
            <a:ext cx="7073900" cy="62865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正确按压姿势示意图</a:t>
            </a:r>
            <a:r>
              <a:rPr kumimoji="0" lang="zh-CN" altLang="en-US" sz="44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zh-CN" altLang="en-US" sz="4400" b="1" i="0" u="none" strike="noStrike" kern="0" cap="none" spc="0" normalizeH="0" baseline="0" noProof="0" smtClean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22" name="Picture 3" descr="dc52b548a6131017da2e710a49d1a2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95400"/>
            <a:ext cx="9101138" cy="266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Text Box 4"/>
          <p:cNvSpPr txBox="1"/>
          <p:nvPr/>
        </p:nvSpPr>
        <p:spPr>
          <a:xfrm>
            <a:off x="685800" y="4038600"/>
            <a:ext cx="7388225" cy="27130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按压深度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成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年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人（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岁以上） ：胸骨下陷 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～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6 cm</a:t>
            </a:r>
            <a:endParaRPr lang="en-US" altLang="zh-CN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20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未成年人（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1-7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岁）   ： 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胸骨下陷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约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5 cm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          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                       婴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幼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儿（0-1岁）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  ：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胸骨下陷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约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~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cm</a:t>
            </a:r>
            <a:endParaRPr lang="en-US" altLang="zh-CN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按压频率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    至少</a:t>
            </a:r>
            <a:r>
              <a:rPr lang="en-US" altLang="zh-CN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100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次</a:t>
            </a:r>
            <a:r>
              <a:rPr lang="en-US" altLang="zh-CN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</a:t>
            </a:r>
            <a:r>
              <a:rPr lang="en-US" altLang="zh-CN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—120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次</a:t>
            </a:r>
            <a:r>
              <a:rPr lang="en-US" altLang="zh-CN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</a:t>
            </a:r>
            <a:endParaRPr lang="zh-CN" altLang="en-US" sz="2400" b="1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plu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Text Box 2"/>
          <p:cNvSpPr txBox="1"/>
          <p:nvPr/>
        </p:nvSpPr>
        <p:spPr>
          <a:xfrm>
            <a:off x="-1303337" y="620713"/>
            <a:ext cx="12152312" cy="928687"/>
          </a:xfrm>
          <a:prstGeom prst="rect">
            <a:avLst/>
          </a:prstGeom>
          <a:noFill/>
          <a:ln w="9525">
            <a:noFill/>
          </a:ln>
        </p:spPr>
        <p:txBody>
          <a:bodyPr lIns="36000" tIns="36000" rIns="36000" bIns="36000" anchor="t"/>
          <a:p>
            <a:pPr indent="0" algn="ctr" eaLnBrk="0" hangingPunct="0">
              <a:lnSpc>
                <a:spcPct val="89000"/>
              </a:lnSpc>
            </a:pPr>
            <a:r>
              <a:rPr lang="zh-CN" altLang="en-US" sz="4000" b="1" dirty="0">
                <a:latin typeface="华文中宋" panose="02010600040101010101" pitchFamily="2" charset="-122"/>
                <a:ea typeface="黑体" panose="02010609060101010101" pitchFamily="49" charset="-122"/>
              </a:rPr>
              <a:t>动画演示</a:t>
            </a:r>
            <a:endParaRPr lang="zh-CN" altLang="en-US" sz="40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6867" name="Picture 3"/>
          <p:cNvPicPr>
            <a:picLocks noChangeAspect="1"/>
          </p:cNvPicPr>
          <p:nvPr/>
        </p:nvPicPr>
        <p:blipFill>
          <a:blip r:embed="rId1">
            <a:clrChange>
              <a:clrFrom>
                <a:srgbClr val="0F0000"/>
              </a:clrFrom>
              <a:clrTo>
                <a:srgbClr val="0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0338" y="1700213"/>
            <a:ext cx="3887787" cy="4392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7" name="Picture 4" descr="u=1572354613,3215109035&amp;fm=0&amp;gp=2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23975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8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Rectangle 2"/>
          <p:cNvSpPr>
            <a:spLocks noGrp="1" noRot="1"/>
          </p:cNvSpPr>
          <p:nvPr>
            <p:ph type="title"/>
          </p:nvPr>
        </p:nvSpPr>
        <p:spPr>
          <a:xfrm>
            <a:off x="971550" y="0"/>
            <a:ext cx="8172450" cy="1736725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000" b="1" dirty="0"/>
              <a:t>清  除  异  物</a:t>
            </a:r>
            <a:br>
              <a:rPr lang="zh-CN" altLang="en-US" sz="4000" b="1" dirty="0"/>
            </a:br>
            <a:endParaRPr lang="zh-CN" altLang="en-US" sz="4000" dirty="0"/>
          </a:p>
        </p:txBody>
      </p:sp>
      <p:pic>
        <p:nvPicPr>
          <p:cNvPr id="37891" name="Picture 3" descr="wo de 5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1066800" y="1981200"/>
            <a:ext cx="6853238" cy="2809875"/>
          </a:xfrm>
          <a:solidFill>
            <a:srgbClr val="FFFFFF"/>
          </a:solidFill>
          <a:ln/>
        </p:spPr>
      </p:pic>
      <p:sp>
        <p:nvSpPr>
          <p:cNvPr id="32771" name="Text Box 4"/>
          <p:cNvSpPr txBox="1"/>
          <p:nvPr/>
        </p:nvSpPr>
        <p:spPr>
          <a:xfrm>
            <a:off x="1066800" y="5334000"/>
            <a:ext cx="757078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ctr"/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（注）淤泥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假牙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口香糖</a:t>
            </a: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槟榔等异物。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Rectangle 2"/>
          <p:cNvSpPr>
            <a:spLocks noGrp="1" noRot="1"/>
          </p:cNvSpPr>
          <p:nvPr>
            <p:ph type="title"/>
          </p:nvPr>
        </p:nvSpPr>
        <p:spPr>
          <a:xfrm>
            <a:off x="609600" y="533400"/>
            <a:ext cx="8101013" cy="1196975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>
              <a:lnSpc>
                <a:spcPct val="120000"/>
              </a:lnSpc>
            </a:pPr>
            <a:r>
              <a:rPr lang="zh-CN" altLang="en-US" sz="4100" b="1" dirty="0"/>
              <a:t>压头抬颚、舌和会厌抬举、</a:t>
            </a:r>
            <a:br>
              <a:rPr lang="zh-CN" altLang="en-US" sz="4100" b="1" dirty="0"/>
            </a:br>
            <a:r>
              <a:rPr lang="zh-CN" altLang="en-US" sz="4100" b="1" dirty="0"/>
              <a:t>解除阻塞</a:t>
            </a:r>
            <a:endParaRPr lang="zh-CN" altLang="en-US" sz="4100" b="1" dirty="0"/>
          </a:p>
        </p:txBody>
      </p:sp>
      <p:pic>
        <p:nvPicPr>
          <p:cNvPr id="34818" name="Picture 3"/>
          <p:cNvPicPr>
            <a:picLocks noGrp="1" noChangeAspect="1"/>
          </p:cNvPicPr>
          <p:nvPr>
            <p:ph type="body"/>
          </p:nvPr>
        </p:nvPicPr>
        <p:blipFill>
          <a:blip r:embed="rId1"/>
          <a:stretch>
            <a:fillRect/>
          </a:stretch>
        </p:blipFill>
        <p:spPr>
          <a:xfrm>
            <a:off x="762000" y="2209800"/>
            <a:ext cx="8102600" cy="4289425"/>
          </a:xfrm>
          <a:ln/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Rectangle 2"/>
          <p:cNvSpPr>
            <a:spLocks noGrp="1" noRot="1"/>
          </p:cNvSpPr>
          <p:nvPr>
            <p:ph type="title"/>
          </p:nvPr>
        </p:nvSpPr>
        <p:spPr>
          <a:xfrm>
            <a:off x="1371600" y="76200"/>
            <a:ext cx="6705600" cy="14478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b="1" dirty="0"/>
              <a:t>口对口人工呼吸</a:t>
            </a: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40963" name="Picture 3" descr="6-6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685800" y="1524000"/>
            <a:ext cx="7848600" cy="4857750"/>
          </a:xfrm>
          <a:solidFill>
            <a:srgbClr val="FFFFFF"/>
          </a:solidFill>
          <a:ln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4096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Rectangle 2"/>
          <p:cNvSpPr>
            <a:spLocks noGrp="1"/>
          </p:cNvSpPr>
          <p:nvPr>
            <p:ph type="title"/>
          </p:nvPr>
        </p:nvSpPr>
        <p:spPr>
          <a:xfrm>
            <a:off x="4763" y="4645025"/>
            <a:ext cx="8077200" cy="2482850"/>
          </a:xfrm>
          <a:solidFill>
            <a:srgbClr val="FFFFFF"/>
          </a:solidFill>
          <a:ln/>
        </p:spPr>
        <p:txBody>
          <a:bodyPr vert="horz" wrap="square" lIns="91440" tIns="45720" rIns="91440" bIns="45720" anchor="b"/>
          <a:p>
            <a:pPr eaLnBrk="1" hangingPunct="1">
              <a:lnSpc>
                <a:spcPct val="130000"/>
              </a:lnSpc>
            </a:pPr>
            <a:r>
              <a:rPr lang="zh-CN" altLang="en-US" sz="2800" b="1" dirty="0"/>
              <a:t> </a:t>
            </a:r>
            <a:br>
              <a:rPr lang="zh-CN" altLang="en-US" sz="2800" b="1" dirty="0"/>
            </a:br>
            <a:br>
              <a:rPr lang="zh-CN" altLang="en-US" sz="2800" b="1" dirty="0"/>
            </a:br>
            <a:r>
              <a:rPr lang="zh-CN" altLang="en-US" sz="2800" b="1" dirty="0"/>
              <a:t> </a:t>
            </a:r>
            <a:br>
              <a:rPr lang="zh-CN" altLang="en-US" sz="2800" b="1" dirty="0"/>
            </a:br>
            <a:br>
              <a:rPr lang="zh-CN" altLang="en-US" sz="2800" b="1" dirty="0"/>
            </a:br>
            <a:br>
              <a:rPr lang="zh-CN" altLang="en-US" sz="2800" b="1" dirty="0"/>
            </a:br>
            <a:r>
              <a:rPr lang="zh-CN" altLang="en-US" sz="2800" b="1" dirty="0"/>
              <a:t>  </a:t>
            </a:r>
            <a:r>
              <a:rPr lang="zh-CN" altLang="en-US" sz="2800" b="1" dirty="0">
                <a:solidFill>
                  <a:srgbClr val="0000CC"/>
                </a:solidFill>
              </a:rPr>
              <a:t>有效标准</a:t>
            </a:r>
            <a:r>
              <a:rPr lang="zh-CN" altLang="en-US" sz="2800" b="1" dirty="0"/>
              <a:t>：</a:t>
            </a:r>
            <a:r>
              <a:rPr lang="zh-CN" altLang="en-US" sz="2800" b="1" dirty="0">
                <a:solidFill>
                  <a:srgbClr val="9933FF"/>
                </a:solidFill>
              </a:rPr>
              <a:t>能触摸到颈动脉搏动</a:t>
            </a:r>
            <a:r>
              <a:rPr lang="en-US" altLang="zh-CN" sz="2800" b="1" dirty="0">
                <a:solidFill>
                  <a:srgbClr val="9933FF"/>
                </a:solidFill>
              </a:rPr>
              <a:t> </a:t>
            </a:r>
            <a:br>
              <a:rPr lang="en-US" altLang="zh-CN" sz="2800" b="1" dirty="0">
                <a:solidFill>
                  <a:srgbClr val="9933FF"/>
                </a:solidFill>
              </a:rPr>
            </a:br>
            <a:r>
              <a:rPr lang="zh-CN" altLang="en-US" sz="2800" b="1" dirty="0">
                <a:solidFill>
                  <a:srgbClr val="9933FF"/>
                </a:solidFill>
              </a:rPr>
              <a:t>                      面色从苍白转为红润</a:t>
            </a:r>
            <a:br>
              <a:rPr lang="zh-CN" altLang="en-US" sz="2800" b="1" dirty="0">
                <a:solidFill>
                  <a:srgbClr val="9933FF"/>
                </a:solidFill>
              </a:rPr>
            </a:br>
            <a:r>
              <a:rPr lang="zh-CN" altLang="en-US" sz="2800" b="1" dirty="0">
                <a:solidFill>
                  <a:srgbClr val="9933FF"/>
                </a:solidFill>
              </a:rPr>
              <a:t>                       瞳孔从放大转为正常</a:t>
            </a:r>
            <a:br>
              <a:rPr lang="zh-CN" altLang="en-US" sz="2800" b="1" dirty="0">
                <a:solidFill>
                  <a:srgbClr val="9933FF"/>
                </a:solidFill>
              </a:rPr>
            </a:br>
            <a:r>
              <a:rPr lang="zh-CN" altLang="en-US" sz="2800" b="1" dirty="0"/>
              <a:t>    </a:t>
            </a:r>
            <a:r>
              <a:rPr lang="zh-CN" altLang="en-US" sz="2800" b="1" dirty="0">
                <a:solidFill>
                  <a:srgbClr val="0000CC"/>
                </a:solidFill>
              </a:rPr>
              <a:t>按压比例</a:t>
            </a:r>
            <a:r>
              <a:rPr lang="zh-CN" altLang="en-US" sz="2800" b="1" dirty="0"/>
              <a:t>： 胸外按压： 人工呼吸</a:t>
            </a:r>
            <a:br>
              <a:rPr lang="zh-CN" altLang="en-US" sz="2800" dirty="0"/>
            </a:br>
            <a:r>
              <a:rPr lang="en-US" altLang="zh-CN" sz="2800" b="1" dirty="0">
                <a:solidFill>
                  <a:srgbClr val="FF0000"/>
                </a:solidFill>
              </a:rPr>
              <a:t>                    30</a:t>
            </a:r>
            <a:r>
              <a:rPr lang="zh-CN" altLang="en-US" sz="2800" b="1" dirty="0">
                <a:solidFill>
                  <a:srgbClr val="FF0000"/>
                </a:solidFill>
              </a:rPr>
              <a:t> ： </a:t>
            </a:r>
            <a:r>
              <a:rPr lang="en-US" altLang="zh-CN" sz="2800" b="1" dirty="0">
                <a:solidFill>
                  <a:srgbClr val="FF0000"/>
                </a:solidFill>
              </a:rPr>
              <a:t>2 </a:t>
            </a:r>
            <a:br>
              <a:rPr lang="en-US" altLang="zh-CN" sz="2800" b="1" dirty="0">
                <a:solidFill>
                  <a:srgbClr val="FF0000"/>
                </a:solidFill>
              </a:rPr>
            </a:br>
            <a:br>
              <a:rPr lang="en-US" altLang="zh-CN" sz="1900" dirty="0">
                <a:latin typeface="宋体" panose="02010600030101010101" pitchFamily="2" charset="-122"/>
              </a:rPr>
            </a:br>
            <a:r>
              <a:rPr lang="en-US" altLang="zh-CN" sz="1900" dirty="0">
                <a:latin typeface="宋体" panose="02010600030101010101" pitchFamily="2" charset="-122"/>
              </a:rPr>
              <a:t>    </a:t>
            </a:r>
            <a:r>
              <a:rPr lang="zh-CN" altLang="en-US" sz="26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br>
              <a:rPr lang="zh-CN" altLang="en-US" sz="1900" b="1" dirty="0">
                <a:solidFill>
                  <a:schemeClr val="tx1"/>
                </a:solidFill>
                <a:latin typeface="宋体" panose="02010600030101010101" pitchFamily="2" charset="-122"/>
              </a:rPr>
            </a:br>
            <a:endParaRPr lang="zh-CN" altLang="en-US" sz="19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pic>
        <p:nvPicPr>
          <p:cNvPr id="36866" name="Picture 3"/>
          <p:cNvPicPr>
            <a:picLocks noChangeAspect="1"/>
          </p:cNvPicPr>
          <p:nvPr/>
        </p:nvPicPr>
        <p:blipFill>
          <a:blip r:embed="rId1"/>
          <a:srcRect b="4015"/>
          <a:stretch>
            <a:fillRect/>
          </a:stretch>
        </p:blipFill>
        <p:spPr>
          <a:xfrm>
            <a:off x="1600200" y="381000"/>
            <a:ext cx="5562600" cy="228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13" descr="u=1572354613,3215109035&amp;fm=0&amp;gp=2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23975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Rectangle 2"/>
          <p:cNvSpPr>
            <a:spLocks noGrp="1"/>
          </p:cNvSpPr>
          <p:nvPr>
            <p:ph type="title"/>
          </p:nvPr>
        </p:nvSpPr>
        <p:spPr>
          <a:xfrm>
            <a:off x="533400" y="-3175"/>
            <a:ext cx="8229600" cy="993775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6000" b="1" dirty="0">
                <a:solidFill>
                  <a:srgbClr val="FF3300"/>
                </a:solidFill>
              </a:rPr>
              <a:t>思考题？</a:t>
            </a:r>
            <a:endParaRPr lang="zh-CN" altLang="en-US" sz="6000" b="1" dirty="0">
              <a:solidFill>
                <a:srgbClr val="FF3300"/>
              </a:solidFill>
            </a:endParaRPr>
          </a:p>
        </p:txBody>
      </p:sp>
      <p:sp>
        <p:nvSpPr>
          <p:cNvPr id="53251" name="Rectangle 3"/>
          <p:cNvSpPr>
            <a:spLocks noGrp="1"/>
          </p:cNvSpPr>
          <p:nvPr>
            <p:ph type="body"/>
          </p:nvPr>
        </p:nvSpPr>
        <p:spPr>
          <a:xfrm>
            <a:off x="381000" y="914400"/>
            <a:ext cx="8229600" cy="57150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b="1" dirty="0">
                <a:solidFill>
                  <a:schemeClr val="tx2"/>
                </a:solidFill>
              </a:rPr>
              <a:t>人的寿命最长是多少岁？</a:t>
            </a:r>
            <a:endParaRPr lang="zh-CN" altLang="en-US" b="1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sz="2000" b="1" dirty="0">
                <a:solidFill>
                  <a:srgbClr val="9933FF"/>
                </a:solidFill>
              </a:rPr>
              <a:t>人的正常寿命：（平均生长周期）*</a:t>
            </a:r>
            <a:r>
              <a:rPr lang="en-US" altLang="zh-CN" sz="2000" b="1" dirty="0">
                <a:solidFill>
                  <a:srgbClr val="9933FF"/>
                </a:solidFill>
              </a:rPr>
              <a:t>5</a:t>
            </a:r>
            <a:r>
              <a:rPr lang="zh-CN" altLang="en-US" sz="2000" b="1" dirty="0">
                <a:solidFill>
                  <a:srgbClr val="9933FF"/>
                </a:solidFill>
              </a:rPr>
              <a:t>到</a:t>
            </a:r>
            <a:r>
              <a:rPr lang="en-US" altLang="zh-CN" sz="2000" b="1" dirty="0">
                <a:solidFill>
                  <a:srgbClr val="9933FF"/>
                </a:solidFill>
              </a:rPr>
              <a:t>7</a:t>
            </a:r>
            <a:r>
              <a:rPr lang="zh-CN" altLang="en-US" sz="2000" b="1" dirty="0">
                <a:solidFill>
                  <a:srgbClr val="9933FF"/>
                </a:solidFill>
              </a:rPr>
              <a:t>倍</a:t>
            </a:r>
            <a:endParaRPr lang="zh-CN" altLang="en-US" sz="1400" b="1" dirty="0">
              <a:solidFill>
                <a:srgbClr val="9933FF"/>
              </a:solidFill>
            </a:endParaRPr>
          </a:p>
          <a:p>
            <a:pPr eaLnBrk="1" hangingPunct="1"/>
            <a:endParaRPr lang="zh-CN" altLang="en-US" b="1" dirty="0">
              <a:solidFill>
                <a:schemeClr val="tx2"/>
              </a:solidFill>
            </a:endParaRPr>
          </a:p>
        </p:txBody>
      </p:sp>
      <p:pic>
        <p:nvPicPr>
          <p:cNvPr id="37891" name="Picture 4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209800"/>
            <a:ext cx="8610600" cy="4648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12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251">
                                            <p:txEl>
                                              <p:charRg st="12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251">
                                            <p:txEl>
                                              <p:charRg st="12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251">
                                            <p:txEl>
                                              <p:charRg st="12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12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82625" y="263525"/>
            <a:ext cx="8613775" cy="762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400" b="1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70%</a:t>
            </a:r>
            <a:r>
              <a:rPr kumimoji="0" lang="zh-CN" altLang="zh-CN" sz="4400" b="1" kern="1200" cap="none" spc="0" normalizeH="0" baseline="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的人处于亚健康状态</a:t>
            </a:r>
            <a:endParaRPr kumimoji="0" lang="zh-CN" altLang="zh-CN" sz="4400" b="1" kern="1200" cap="none" spc="0" normalizeH="0" baseline="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3891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62088"/>
            <a:ext cx="9144000" cy="2751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2075" y="4464050"/>
            <a:ext cx="8747125" cy="228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汉仪长美黑简" pitchFamily="49" charset="-122"/>
                <a:ea typeface="汉仪长美黑简" pitchFamily="49" charset="-122"/>
                <a:cs typeface="+mn-cs"/>
                <a:sym typeface="宋体" panose="02010600030101010101" pitchFamily="2" charset="-122"/>
              </a:rPr>
              <a:t> 中国符合世界卫生组织关于健康定义的人群只占总人口数的</a:t>
            </a: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汉仪长美黑简" pitchFamily="49" charset="-122"/>
                <a:ea typeface="汉仪长美黑简" pitchFamily="49" charset="-122"/>
                <a:cs typeface="+mn-cs"/>
                <a:sym typeface="宋体" panose="02010600030101010101" pitchFamily="2" charset="-122"/>
              </a:rPr>
              <a:t>15%</a:t>
            </a:r>
            <a:r>
              <a:rPr kumimoji="0" lang="zh-CN" altLang="en-US" sz="24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汉仪长美黑简" pitchFamily="49" charset="-122"/>
                <a:ea typeface="汉仪长美黑简" pitchFamily="49" charset="-122"/>
                <a:cs typeface="+mn-cs"/>
                <a:sym typeface="宋体" panose="02010600030101010101" pitchFamily="2" charset="-122"/>
              </a:rPr>
              <a:t>，与此同时，有</a:t>
            </a: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汉仪长美黑简" pitchFamily="49" charset="-122"/>
                <a:ea typeface="汉仪长美黑简" pitchFamily="49" charset="-122"/>
                <a:cs typeface="+mn-cs"/>
                <a:sym typeface="宋体" panose="02010600030101010101" pitchFamily="2" charset="-122"/>
              </a:rPr>
              <a:t>15%</a:t>
            </a:r>
            <a:r>
              <a:rPr kumimoji="0" lang="zh-CN" altLang="en-US" sz="24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汉仪长美黑简" pitchFamily="49" charset="-122"/>
                <a:ea typeface="汉仪长美黑简" pitchFamily="49" charset="-122"/>
                <a:cs typeface="+mn-cs"/>
                <a:sym typeface="宋体" panose="02010600030101010101" pitchFamily="2" charset="-122"/>
              </a:rPr>
              <a:t>的人处在疾病状态中，剩下</a:t>
            </a: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汉仪长美黑简" pitchFamily="49" charset="-122"/>
                <a:ea typeface="汉仪长美黑简" pitchFamily="49" charset="-122"/>
                <a:cs typeface="+mn-cs"/>
                <a:sym typeface="宋体" panose="02010600030101010101" pitchFamily="2" charset="-122"/>
              </a:rPr>
              <a:t>70%</a:t>
            </a:r>
            <a:r>
              <a:rPr kumimoji="0" lang="zh-CN" altLang="en-US" sz="24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汉仪长美黑简" pitchFamily="49" charset="-122"/>
                <a:ea typeface="汉仪长美黑简" pitchFamily="49" charset="-122"/>
                <a:cs typeface="+mn-cs"/>
                <a:sym typeface="宋体" panose="02010600030101010101" pitchFamily="2" charset="-122"/>
              </a:rPr>
              <a:t>的人处在“亚健康”状态。通俗地说，就是这</a:t>
            </a: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汉仪长美黑简" pitchFamily="49" charset="-122"/>
                <a:ea typeface="汉仪长美黑简" pitchFamily="49" charset="-122"/>
                <a:cs typeface="+mn-cs"/>
                <a:sym typeface="宋体" panose="02010600030101010101" pitchFamily="2" charset="-122"/>
              </a:rPr>
              <a:t>70%</a:t>
            </a:r>
            <a:r>
              <a:rPr kumimoji="0" lang="zh-CN" altLang="en-US" sz="24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汉仪长美黑简" pitchFamily="49" charset="-122"/>
                <a:ea typeface="汉仪长美黑简" pitchFamily="49" charset="-122"/>
                <a:cs typeface="+mn-cs"/>
                <a:sym typeface="宋体" panose="02010600030101010101" pitchFamily="2" charset="-122"/>
              </a:rPr>
              <a:t>的人通常没有器官、组织、功能上的病症和缺陷，但是自我感觉不适，疲劳乏力，反应迟钝、活力降低、适应力下降，经常处在焦虑、烦乱、无聊、无助的状态中，自觉活得很累。</a:t>
            </a:r>
            <a:endParaRPr kumimoji="0" lang="zh-CN" altLang="en-US" sz="24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汉仪长美黑简" pitchFamily="49" charset="-122"/>
              <a:ea typeface="汉仪长美黑简" pitchFamily="49" charset="-122"/>
              <a:cs typeface="+mn-cs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7" name="Picture 2" descr="http://p2.so.qhimg.com/bdr/_240_/t01e8c2501515b2e00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0" y="2514600"/>
            <a:ext cx="4800600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8" name="Rectangle 2"/>
          <p:cNvSpPr>
            <a:spLocks noGrp="1"/>
          </p:cNvSpPr>
          <p:nvPr>
            <p:ph type="title"/>
          </p:nvPr>
        </p:nvSpPr>
        <p:spPr>
          <a:xfrm>
            <a:off x="533400" y="-3175"/>
            <a:ext cx="8229600" cy="993775"/>
          </a:xfrm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5400" b="1" dirty="0">
                <a:solidFill>
                  <a:srgbClr val="FF3300"/>
                </a:solidFill>
              </a:rPr>
              <a:t>什么偷走了我们的健康？</a:t>
            </a:r>
            <a:endParaRPr lang="zh-CN" altLang="en-US" sz="5400" b="1" dirty="0">
              <a:solidFill>
                <a:srgbClr val="FF3300"/>
              </a:solidFill>
            </a:endParaRPr>
          </a:p>
        </p:txBody>
      </p:sp>
      <p:sp>
        <p:nvSpPr>
          <p:cNvPr id="39939" name="Rectangle 3"/>
          <p:cNvSpPr>
            <a:spLocks noGrp="1"/>
          </p:cNvSpPr>
          <p:nvPr>
            <p:ph type="body"/>
          </p:nvPr>
        </p:nvSpPr>
        <p:spPr>
          <a:xfrm>
            <a:off x="381000" y="914400"/>
            <a:ext cx="8229600" cy="5715000"/>
          </a:xfrm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健康观念淡薄：</a:t>
            </a:r>
            <a:r>
              <a:rPr lang="zh-CN" altLang="en-US" sz="2400" b="1" dirty="0">
                <a:solidFill>
                  <a:schemeClr val="tx2"/>
                </a:solidFill>
              </a:rPr>
              <a:t>重治疗轻预防的错误观念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环境污染：</a:t>
            </a:r>
            <a:r>
              <a:rPr lang="zh-CN" altLang="en-US" sz="2400" b="1" dirty="0">
                <a:solidFill>
                  <a:schemeClr val="tx2"/>
                </a:solidFill>
              </a:rPr>
              <a:t>空气污染、水污染、食品污染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不良生活方式：</a:t>
            </a:r>
            <a:r>
              <a:rPr lang="zh-CN" altLang="en-US" sz="2400" b="1" dirty="0">
                <a:solidFill>
                  <a:schemeClr val="tx2"/>
                </a:solidFill>
              </a:rPr>
              <a:t>暴饮暴食、作息不规律等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eaLnBrk="1" hangingPunct="1"/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39940" name="Picture 8" descr="http://p4.so.qhimg.com/bdr/_240_/t01fd078e0e9f80b5b9.jpg"/>
          <p:cNvPicPr>
            <a:picLocks noChangeAspect="1"/>
          </p:cNvPicPr>
          <p:nvPr/>
        </p:nvPicPr>
        <p:blipFill>
          <a:blip r:embed="rId2"/>
          <a:srcRect r="41052"/>
          <a:stretch>
            <a:fillRect/>
          </a:stretch>
        </p:blipFill>
        <p:spPr>
          <a:xfrm>
            <a:off x="457200" y="2819400"/>
            <a:ext cx="3124200" cy="3581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Rectangle 2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                                                                                                               </a:t>
            </a:r>
            <a:endParaRPr lang="zh-CN" altLang="en-US" dirty="0"/>
          </a:p>
        </p:txBody>
      </p:sp>
      <p:graphicFrame>
        <p:nvGraphicFramePr>
          <p:cNvPr id="5122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867400" imgH="4394200" progId="PowerPoint.Show.8">
                  <p:embed/>
                </p:oleObj>
              </mc:Choice>
              <mc:Fallback>
                <p:oleObj name="" r:id="rId1" imgW="5867400" imgH="4394200" progId="PowerPoint.Show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Rectangle 3"/>
          <p:cNvSpPr>
            <a:spLocks noGrp="1"/>
          </p:cNvSpPr>
          <p:nvPr>
            <p:ph type="title"/>
          </p:nvPr>
        </p:nvSpPr>
        <p:spPr>
          <a:xfrm>
            <a:off x="228600" y="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•"/>
            </a:pPr>
            <a:r>
              <a:rPr lang="en-US" altLang="zh-CN" dirty="0"/>
              <a:t>+-</a:t>
            </a:r>
            <a:endParaRPr lang="en-US" altLang="zh-CN" dirty="0"/>
          </a:p>
        </p:txBody>
      </p:sp>
      <p:sp>
        <p:nvSpPr>
          <p:cNvPr id="40962" name="Rectangle 4"/>
          <p:cNvSpPr>
            <a:spLocks noRot="1"/>
          </p:cNvSpPr>
          <p:nvPr/>
        </p:nvSpPr>
        <p:spPr>
          <a:xfrm>
            <a:off x="152400" y="914400"/>
            <a:ext cx="4267200" cy="5715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lnSpc>
                <a:spcPct val="90000"/>
              </a:lnSpc>
            </a:pPr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3" name="Rectangle 5"/>
          <p:cNvSpPr>
            <a:spLocks noRot="1"/>
          </p:cNvSpPr>
          <p:nvPr/>
        </p:nvSpPr>
        <p:spPr>
          <a:xfrm>
            <a:off x="0" y="2819400"/>
            <a:ext cx="9144000" cy="4038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 (2009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年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月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日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清晨七点五分，央视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新闻联播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主持人罗京因病在北京逝世，终年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48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岁。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2008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年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月，罗京被确诊患有</a:t>
            </a:r>
            <a:r>
              <a:rPr lang="zh-CN" altLang="en-US" sz="18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淋巴癌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，并暂停工作入院接受治疗，与病魔顽强斗争了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个月。 </a:t>
            </a:r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           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生命属于每个人，只有一次，生命对于每一个人的起点和终点也都完全一样，不同的只是生命的过程以及与这种过程伴随的生命旅程。</a:t>
            </a:r>
            <a:b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b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       每个人的生命都应该是有质量的，却很少有人做到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……</a:t>
            </a:r>
            <a:endParaRPr lang="en-US" altLang="zh-CN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           你的声音传遍江河湖海，如今天空只留下了你的回音，大地只留下你的脚印，观众心里留下了你的音容笑貌。</a:t>
            </a:r>
            <a:b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       初夏早晨，你带着最后的一滴露珠，匆匆的走了，留给我们的是无尽的遗憾和惋惜，天国里多了美妙的声音，我们只能送去一份不舍和思念。</a:t>
            </a:r>
            <a:b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       祝罗京一路走好，有爱相伴、有祝福围绕，天国里有你更精彩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…… </a:t>
            </a:r>
            <a:endParaRPr lang="en-US" altLang="zh-CN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</a:pPr>
            <a:b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</a:br>
            <a:endParaRPr lang="en-US" altLang="zh-CN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64" name="Picture 5" descr="QQ截图未命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281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1985" name="Picture 4" descr="浙江卫视28岁女主播猝死(图)"/>
          <p:cNvPicPr>
            <a:picLocks noGrp="1" noChangeAspect="1"/>
          </p:cNvPicPr>
          <p:nvPr>
            <p:ph type="body"/>
          </p:nvPr>
        </p:nvPicPr>
        <p:blipFill>
          <a:blip r:embed="rId1"/>
          <a:stretch>
            <a:fillRect/>
          </a:stretch>
        </p:blipFill>
        <p:spPr>
          <a:xfrm>
            <a:off x="5334000" y="914400"/>
            <a:ext cx="3810000" cy="5943600"/>
          </a:xfrm>
          <a:ln/>
        </p:spPr>
      </p:pic>
      <p:sp>
        <p:nvSpPr>
          <p:cNvPr id="41986" name="Rectangle 5"/>
          <p:cNvSpPr>
            <a:spLocks noGrp="1"/>
          </p:cNvSpPr>
          <p:nvPr>
            <p:ph type="title"/>
          </p:nvPr>
        </p:nvSpPr>
        <p:spPr>
          <a:xfrm>
            <a:off x="228600" y="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•"/>
            </a:pPr>
            <a:r>
              <a:rPr lang="zh-CN" altLang="en-US" b="1" dirty="0"/>
              <a:t>浙江卫视</a:t>
            </a:r>
            <a:r>
              <a:rPr lang="en-US" altLang="zh-CN" b="1" dirty="0"/>
              <a:t>28</a:t>
            </a:r>
            <a:r>
              <a:rPr lang="zh-CN" altLang="en-US" b="1" dirty="0"/>
              <a:t>岁女主播   </a:t>
            </a:r>
            <a:r>
              <a:rPr lang="zh-CN" altLang="en-US" b="1" dirty="0">
                <a:solidFill>
                  <a:srgbClr val="FF0000"/>
                </a:solidFill>
              </a:rPr>
              <a:t>梁薇</a:t>
            </a:r>
            <a:r>
              <a:rPr lang="zh-CN" altLang="en-US" b="1" dirty="0"/>
              <a:t>  猝死</a:t>
            </a:r>
            <a:endParaRPr lang="en-US" altLang="zh-CN" b="1" dirty="0"/>
          </a:p>
        </p:txBody>
      </p:sp>
      <p:sp>
        <p:nvSpPr>
          <p:cNvPr id="41987" name="Rectangle 7"/>
          <p:cNvSpPr>
            <a:spLocks noRot="1"/>
          </p:cNvSpPr>
          <p:nvPr/>
        </p:nvSpPr>
        <p:spPr>
          <a:xfrm>
            <a:off x="152400" y="914400"/>
            <a:ext cx="4267200" cy="5715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8" name="Rectangle 8"/>
          <p:cNvSpPr>
            <a:spLocks noRot="1"/>
          </p:cNvSpPr>
          <p:nvPr/>
        </p:nvSpPr>
        <p:spPr>
          <a:xfrm>
            <a:off x="0" y="990600"/>
            <a:ext cx="4953000" cy="556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梁薇曾经是浙江卫视一位十分优秀的新闻主播，她对于工作兢兢业业，每次都出色完成任务，这里有两个突出的词很扎眼：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“十分繁忙”“兢兢业业”</a:t>
            </a:r>
            <a:r>
              <a:rPr lang="zh-CN" altLang="en-US" sz="2000" dirty="0">
                <a:solidFill>
                  <a:srgbClr val="65111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lang="zh-CN" altLang="en-US" sz="2000" dirty="0">
              <a:solidFill>
                <a:srgbClr val="651113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         记得</a:t>
            </a:r>
            <a:r>
              <a:rPr lang="zh-CN" altLang="en-US" sz="2000" b="1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罗京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走的时候也见到过这两个词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……</a:t>
            </a:r>
            <a:b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生命属于每个人，只有一次，生命对于每一个人的起点和终点也都完全一样，不同的只是生命的过程以及与这种过程伴随的生命旅程。</a:t>
            </a:r>
            <a:b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每个人的生命都应该是有质量的，却很少有人做到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……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   28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岁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一个带着诗意的年龄可惜却离开了，假如是因为我们不能预料和无法抗拒的意外导致离开，想起来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还好理解，</a:t>
            </a:r>
            <a:r>
              <a:rPr lang="zh-CN" altLang="en-US" sz="2000" dirty="0">
                <a:solidFill>
                  <a:srgbClr val="9933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但假如是由于自身的不珍惜，不注意，难道不值得大家警醒吗</a:t>
            </a:r>
            <a:r>
              <a:rPr lang="en-US" altLang="zh-CN" sz="2000" dirty="0">
                <a:solidFill>
                  <a:srgbClr val="9933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br>
              <a:rPr lang="en-US" altLang="zh-CN" sz="2000" dirty="0">
                <a:solidFill>
                  <a:srgbClr val="9933FF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br>
            <a:endParaRPr lang="en-US" altLang="zh-CN" sz="2000" dirty="0">
              <a:solidFill>
                <a:srgbClr val="9933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newsfla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Rectangle 2"/>
          <p:cNvSpPr>
            <a:spLocks noGrp="1" noRot="1"/>
          </p:cNvSpPr>
          <p:nvPr>
            <p:ph type="title"/>
          </p:nvPr>
        </p:nvSpPr>
        <p:spPr>
          <a:xfrm>
            <a:off x="0" y="2286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　</a:t>
            </a:r>
            <a:r>
              <a:rPr lang="zh-CN" altLang="en-US" dirty="0">
                <a:solidFill>
                  <a:schemeClr val="tx1"/>
                </a:solidFill>
              </a:rPr>
              <a:t>王均瑶的最后一站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3010" name="Rectangle 3"/>
          <p:cNvSpPr>
            <a:spLocks noGrp="1" noRot="1"/>
          </p:cNvSpPr>
          <p:nvPr>
            <p:ph type="body" sz="half"/>
          </p:nvPr>
        </p:nvSpPr>
        <p:spPr>
          <a:xfrm>
            <a:off x="304800" y="1981200"/>
            <a:ext cx="4195763" cy="3886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eaLnBrk="1" hangingPunct="1"/>
            <a:endParaRPr lang="zh-CN" altLang="en-US" sz="2400" dirty="0"/>
          </a:p>
        </p:txBody>
      </p:sp>
      <p:sp>
        <p:nvSpPr>
          <p:cNvPr id="43011" name="Rectangle 4"/>
          <p:cNvSpPr>
            <a:spLocks noGrp="1" noRot="1"/>
          </p:cNvSpPr>
          <p:nvPr>
            <p:ph type="body" sz="half"/>
          </p:nvPr>
        </p:nvSpPr>
        <p:spPr>
          <a:xfrm>
            <a:off x="4648200" y="1371600"/>
            <a:ext cx="4194175" cy="5029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eaLnBrk="1" hangingPunct="1">
              <a:buFont typeface="Wingdings" panose="05000000000000000000" pitchFamily="2" charset="2"/>
              <a:buChar char="u"/>
            </a:pPr>
            <a:r>
              <a:rPr lang="zh-CN" altLang="en-US" sz="2400" dirty="0"/>
              <a:t> </a:t>
            </a:r>
            <a:r>
              <a:rPr lang="zh-CN" altLang="en-US" sz="2400" b="1" dirty="0"/>
              <a:t>王均瑶因患</a:t>
            </a:r>
            <a:r>
              <a:rPr lang="zh-CN" altLang="en-US" sz="2400" b="1" dirty="0">
                <a:solidFill>
                  <a:srgbClr val="FF3300"/>
                </a:solidFill>
              </a:rPr>
              <a:t>肠癌晚期</a:t>
            </a:r>
            <a:r>
              <a:rPr lang="zh-CN" altLang="en-US" sz="2400" b="1" dirty="0"/>
              <a:t>，并发肺部感染、呼吸循环功能衰竭，抢救无效，于</a:t>
            </a:r>
            <a:r>
              <a:rPr lang="en-US" altLang="zh-CN" sz="2400" b="1" dirty="0"/>
              <a:t>2004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11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7</a:t>
            </a:r>
            <a:r>
              <a:rPr lang="zh-CN" altLang="en-US" sz="2400" b="1" dirty="0"/>
              <a:t>日晚上逝世，享年</a:t>
            </a:r>
            <a:r>
              <a:rPr lang="en-US" altLang="zh-CN" sz="2400" b="1" dirty="0"/>
              <a:t>38</a:t>
            </a:r>
            <a:r>
              <a:rPr lang="zh-CN" altLang="en-US" sz="2400" b="1" dirty="0"/>
              <a:t>岁。 </a:t>
            </a:r>
            <a:endParaRPr lang="zh-CN" altLang="en-US" sz="2400" b="1" dirty="0"/>
          </a:p>
          <a:p>
            <a:pPr lvl="0" indent="-342900"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/>
              <a:t>“肠癌这种病，初期患者是没有感觉的，等到发现的时候往往已经伴随大出血，一般很难治好，</a:t>
            </a:r>
            <a:r>
              <a:rPr lang="zh-CN" altLang="en-US" sz="2400" b="1" dirty="0">
                <a:solidFill>
                  <a:srgbClr val="FF0000"/>
                </a:solidFill>
              </a:rPr>
              <a:t>像他这样的企业家，一天到晚高负荷工作，更容易加速病情的恶化</a:t>
            </a:r>
            <a:r>
              <a:rPr lang="zh-CN" altLang="en-US" sz="2400" b="1" dirty="0"/>
              <a:t>。”瑞金医院院办一位负责人惋惜地说 </a:t>
            </a:r>
            <a:endParaRPr lang="zh-CN" altLang="en-US" sz="2400" b="1" dirty="0"/>
          </a:p>
        </p:txBody>
      </p:sp>
      <p:pic>
        <p:nvPicPr>
          <p:cNvPr id="43012" name="Picture 5" descr="2579178752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4411663" cy="495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800"/>
            <a:ext cx="8458200" cy="838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Text Box 4"/>
          <p:cNvSpPr txBox="1"/>
          <p:nvPr/>
        </p:nvSpPr>
        <p:spPr>
          <a:xfrm>
            <a:off x="7162800" y="6340475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800" b="1" dirty="0"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健康中国</a:t>
            </a:r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newsfla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Text Box 2"/>
          <p:cNvSpPr txBox="1"/>
          <p:nvPr/>
        </p:nvSpPr>
        <p:spPr>
          <a:xfrm>
            <a:off x="671513" y="693738"/>
            <a:ext cx="685800" cy="9239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5400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endParaRPr lang="zh-CN" altLang="en-US" sz="5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4" name="Text Box 3"/>
          <p:cNvSpPr txBox="1"/>
          <p:nvPr/>
        </p:nvSpPr>
        <p:spPr>
          <a:xfrm>
            <a:off x="431800" y="3017838"/>
            <a:ext cx="1292225" cy="27813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7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健 康</a:t>
            </a:r>
            <a:endParaRPr lang="zh-CN" altLang="en-US" sz="72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5" name="Text Box 4"/>
          <p:cNvSpPr txBox="1"/>
          <p:nvPr/>
        </p:nvSpPr>
        <p:spPr>
          <a:xfrm>
            <a:off x="2717800" y="2913063"/>
            <a:ext cx="1292225" cy="29718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7200" b="1" dirty="0">
                <a:latin typeface="Arial" panose="020B0604020202020204" pitchFamily="34" charset="0"/>
                <a:ea typeface="宋体" panose="02010600030101010101" pitchFamily="2" charset="-122"/>
              </a:rPr>
              <a:t>票  子</a:t>
            </a:r>
            <a:endParaRPr lang="zh-CN" altLang="en-US" sz="7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6" name="Text Box 5"/>
          <p:cNvSpPr txBox="1"/>
          <p:nvPr/>
        </p:nvSpPr>
        <p:spPr>
          <a:xfrm>
            <a:off x="7366000" y="2932113"/>
            <a:ext cx="1292225" cy="28956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7200" b="1" dirty="0">
                <a:latin typeface="Arial" panose="020B0604020202020204" pitchFamily="34" charset="0"/>
                <a:ea typeface="宋体" panose="02010600030101010101" pitchFamily="2" charset="-122"/>
              </a:rPr>
              <a:t>房  子</a:t>
            </a:r>
            <a:endParaRPr lang="zh-CN" altLang="en-US" sz="7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7" name="Text Box 6"/>
          <p:cNvSpPr txBox="1"/>
          <p:nvPr/>
        </p:nvSpPr>
        <p:spPr>
          <a:xfrm>
            <a:off x="6223000" y="2932113"/>
            <a:ext cx="1292225" cy="32004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7200" b="1" dirty="0">
                <a:latin typeface="Arial" panose="020B0604020202020204" pitchFamily="34" charset="0"/>
                <a:ea typeface="宋体" panose="02010600030101010101" pitchFamily="2" charset="-122"/>
              </a:rPr>
              <a:t>车  子</a:t>
            </a:r>
            <a:endParaRPr lang="zh-CN" altLang="en-US" sz="7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8" name="Text Box 7"/>
          <p:cNvSpPr txBox="1"/>
          <p:nvPr/>
        </p:nvSpPr>
        <p:spPr>
          <a:xfrm>
            <a:off x="5080000" y="2922588"/>
            <a:ext cx="1292225" cy="28194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7200" b="1" dirty="0">
                <a:latin typeface="Arial" panose="020B0604020202020204" pitchFamily="34" charset="0"/>
                <a:ea typeface="宋体" panose="02010600030101010101" pitchFamily="2" charset="-122"/>
              </a:rPr>
              <a:t>妻  子</a:t>
            </a:r>
            <a:endParaRPr lang="zh-CN" altLang="en-US" sz="7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9" name="Text Box 8"/>
          <p:cNvSpPr txBox="1"/>
          <p:nvPr/>
        </p:nvSpPr>
        <p:spPr>
          <a:xfrm>
            <a:off x="3860800" y="2884488"/>
            <a:ext cx="1292225" cy="35052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7200" b="1" dirty="0">
                <a:latin typeface="Arial" panose="020B0604020202020204" pitchFamily="34" charset="0"/>
                <a:ea typeface="宋体" panose="02010600030101010101" pitchFamily="2" charset="-122"/>
              </a:rPr>
              <a:t>孩  子</a:t>
            </a:r>
            <a:endParaRPr lang="zh-CN" altLang="en-US" sz="7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1701800" y="2932113"/>
            <a:ext cx="1292225" cy="2867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地  位 </a:t>
            </a:r>
            <a:r>
              <a:rPr kumimoji="0" lang="zh-CN" altLang="en-US" sz="7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</a:t>
            </a:r>
            <a:endParaRPr kumimoji="0" lang="zh-CN" altLang="en-US" sz="7200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4198938" y="1600200"/>
            <a:ext cx="1676400" cy="1200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kumimoji="0" lang="en-US" altLang="zh-CN" sz="72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0</a:t>
            </a:r>
            <a:endParaRPr kumimoji="0" lang="en-US" altLang="zh-CN" sz="7200" b="1" kern="1200" cap="none" spc="0" normalizeH="0" baseline="0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5443538" y="1600200"/>
            <a:ext cx="914400" cy="1200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kumimoji="0" lang="en-US" altLang="zh-CN" sz="72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0</a:t>
            </a:r>
            <a:endParaRPr kumimoji="0" lang="en-US" altLang="zh-CN" sz="7200" b="1" kern="1200" cap="none" spc="0" normalizeH="0" baseline="0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1978025" y="1600200"/>
            <a:ext cx="1447800" cy="1200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kumimoji="0" lang="en-US" altLang="zh-CN" sz="72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0</a:t>
            </a:r>
            <a:endParaRPr kumimoji="0" lang="en-US" altLang="zh-CN" sz="7200" b="1" kern="1200" cap="none" spc="0" normalizeH="0" baseline="0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1453" name="Text Box 13"/>
          <p:cNvSpPr txBox="1">
            <a:spLocks noChangeArrowheads="1"/>
          </p:cNvSpPr>
          <p:nvPr/>
        </p:nvSpPr>
        <p:spPr bwMode="auto">
          <a:xfrm>
            <a:off x="3097213" y="1600200"/>
            <a:ext cx="762000" cy="1200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kumimoji="0" lang="en-US" altLang="zh-CN" sz="72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0</a:t>
            </a:r>
            <a:endParaRPr kumimoji="0" lang="en-US" altLang="zh-CN" sz="7200" b="1" kern="1200" cap="none" spc="0" normalizeH="0" baseline="0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1454" name="Text Box 14"/>
          <p:cNvSpPr txBox="1">
            <a:spLocks noChangeArrowheads="1"/>
          </p:cNvSpPr>
          <p:nvPr/>
        </p:nvSpPr>
        <p:spPr bwMode="auto">
          <a:xfrm>
            <a:off x="6575425" y="1600200"/>
            <a:ext cx="1676400" cy="1200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kumimoji="0" lang="en-US" altLang="zh-CN" sz="72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0</a:t>
            </a:r>
            <a:endParaRPr kumimoji="0" lang="en-US" altLang="zh-CN" sz="7200" b="1" kern="1200" cap="none" spc="0" normalizeH="0" baseline="0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1455" name="Text Box 15"/>
          <p:cNvSpPr txBox="1">
            <a:spLocks noChangeArrowheads="1"/>
          </p:cNvSpPr>
          <p:nvPr/>
        </p:nvSpPr>
        <p:spPr bwMode="auto">
          <a:xfrm>
            <a:off x="7693025" y="1600200"/>
            <a:ext cx="990600" cy="1200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kumimoji="0" lang="en-US" altLang="zh-CN" sz="72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0</a:t>
            </a:r>
            <a:endParaRPr kumimoji="0" lang="en-US" altLang="zh-CN" sz="7200" b="1" kern="1200" cap="none" spc="0" normalizeH="0" baseline="0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762000" y="1600200"/>
            <a:ext cx="622300" cy="1200150"/>
          </a:xfrm>
          <a:prstGeom prst="rect">
            <a:avLst/>
          </a:prstGeom>
          <a:solidFill>
            <a:srgbClr val="00FFFF"/>
          </a:solidFill>
          <a:ln w="38100" cap="rnd">
            <a:solidFill>
              <a:schemeClr val="hlink"/>
            </a:solidFill>
            <a:prstDash val="sysDot"/>
            <a:miter lim="800000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kumimoji="0" lang="en-US" altLang="zh-CN" sz="7200" b="1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1</a:t>
            </a:r>
            <a:endParaRPr kumimoji="0" lang="en-US" altLang="zh-CN" sz="7200" b="1" kern="1200" cap="none" spc="0" normalizeH="0" baseline="0" noProof="1" dirty="0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4048" name="Text Box 17"/>
          <p:cNvSpPr txBox="1"/>
          <p:nvPr/>
        </p:nvSpPr>
        <p:spPr>
          <a:xfrm>
            <a:off x="477838" y="2932113"/>
            <a:ext cx="1292225" cy="3095625"/>
          </a:xfrm>
          <a:prstGeom prst="rect">
            <a:avLst/>
          </a:prstGeom>
          <a:solidFill>
            <a:srgbClr val="00FFFF"/>
          </a:solidFill>
          <a:ln w="38100" cap="rnd" cmpd="sng">
            <a:solidFill>
              <a:schemeClr val="hlink"/>
            </a:solidFill>
            <a:prstDash val="sysDot"/>
            <a:miter/>
            <a:headEnd type="none" w="med" len="med"/>
            <a:tailEnd type="none" w="med" len="med"/>
          </a:ln>
        </p:spPr>
        <p:txBody>
          <a:bodyPr vert="eaVert" anchor="t">
            <a:spAutoFit/>
          </a:bodyPr>
          <a:p>
            <a:pPr indent="0">
              <a:spcBef>
                <a:spcPct val="50000"/>
              </a:spcBef>
            </a:pPr>
            <a:r>
              <a:rPr lang="zh-CN" altLang="en-US" sz="7200" b="1" dirty="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健  康</a:t>
            </a:r>
            <a:endParaRPr lang="zh-CN" altLang="en-US" sz="7200" b="1" dirty="0">
              <a:solidFill>
                <a:srgbClr val="FF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9" name="Text Box 18"/>
          <p:cNvSpPr txBox="1"/>
          <p:nvPr/>
        </p:nvSpPr>
        <p:spPr>
          <a:xfrm>
            <a:off x="914400" y="533400"/>
            <a:ext cx="7724775" cy="4365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“健康不是一切，但失去健康就等于失去一切”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0" name="Text Box 4"/>
          <p:cNvSpPr txBox="1"/>
          <p:nvPr/>
        </p:nvSpPr>
        <p:spPr>
          <a:xfrm>
            <a:off x="7162800" y="6172200"/>
            <a:ext cx="19812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800" b="1" dirty="0">
                <a:solidFill>
                  <a:srgbClr val="FF99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健康中国</a:t>
            </a:r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Rectangle 2"/>
          <p:cNvSpPr>
            <a:spLocks noGrp="1" noRot="1"/>
          </p:cNvSpPr>
          <p:nvPr>
            <p:ph type="title"/>
          </p:nvPr>
        </p:nvSpPr>
        <p:spPr>
          <a:xfrm>
            <a:off x="0" y="152400"/>
            <a:ext cx="9144000" cy="9906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b="1" dirty="0"/>
              <a:t>一些慢性疾病临床症状</a:t>
            </a:r>
            <a:endParaRPr lang="zh-CN" altLang="en-US" b="1" dirty="0"/>
          </a:p>
        </p:txBody>
      </p:sp>
      <p:pic>
        <p:nvPicPr>
          <p:cNvPr id="45058" name="Picture 3" descr="u=2970793248,3580679841&amp;gp=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4051300"/>
            <a:ext cx="2971800" cy="27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45059" name="Picture 5" descr="u=4173676859,1899502858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217613"/>
            <a:ext cx="2874963" cy="274478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45060" name="Picture 8" descr="950704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3" y="1219200"/>
            <a:ext cx="2960687" cy="27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45061" name="Picture 10" descr="19_1"/>
          <p:cNvPicPr/>
          <p:nvPr/>
        </p:nvPicPr>
        <p:blipFill>
          <a:blip r:embed="rId4"/>
          <a:stretch>
            <a:fillRect/>
          </a:stretch>
        </p:blipFill>
        <p:spPr>
          <a:xfrm>
            <a:off x="6172200" y="4051300"/>
            <a:ext cx="2895600" cy="2760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2" name="Picture 9" descr="07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1217613"/>
            <a:ext cx="2971800" cy="2765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3" name="Picture 4" descr="u=1770659314,3082788146&amp;gp=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4048125"/>
            <a:ext cx="2971800" cy="274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med">
    <p:wheel spokes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2"/>
          <p:cNvSpPr/>
          <p:nvPr/>
        </p:nvSpPr>
        <p:spPr>
          <a:xfrm>
            <a:off x="762000" y="4800600"/>
            <a:ext cx="8001000" cy="1323975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8E99"/>
            </a:prstShdw>
          </a:effectLst>
        </p:spPr>
        <p:txBody>
          <a:bodyPr anchor="t">
            <a:spAutoFit/>
          </a:bodyPr>
          <a:p>
            <a:pPr indent="0"/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殷大奎</a:t>
            </a: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原卫生部副部长，全国政协委员、卫生部健康教育首席专家、中国医师协会会长、中国健康教育协会会长、中华健康快车基金会副主席兼秘书长等。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6082" name="Picture 3" descr="aa251d4fdeaecc15afc3aba7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3887788" cy="381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Rectangle 4"/>
          <p:cNvSpPr/>
          <p:nvPr/>
        </p:nvSpPr>
        <p:spPr>
          <a:xfrm>
            <a:off x="4038600" y="1295400"/>
            <a:ext cx="4716463" cy="3114675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8E99"/>
            </a:prstShdw>
          </a:effectLst>
        </p:spPr>
        <p:txBody>
          <a:bodyPr anchor="t">
            <a:spAutoFit/>
          </a:bodyPr>
          <a:p>
            <a:pPr indent="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Blip>
                <a:blip r:embed="rId3"/>
              </a:buBlip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只治不防，越治越忙！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None/>
            </a:pP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Blip>
                <a:blip r:embed="rId3"/>
              </a:buBlip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只治不防，花钱心慌！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None/>
            </a:pP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Blip>
                <a:blip r:embed="rId3"/>
              </a:buBlip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只治不防，痛苦悲伤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！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Blip>
                <a:blip r:embed="rId3"/>
              </a:buBlip>
            </a:pPr>
            <a:endParaRPr lang="en-US" altLang="zh-CN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Blip>
                <a:blip r:embed="rId3"/>
              </a:buBlip>
            </a:pPr>
            <a:endParaRPr lang="en-US" altLang="zh-CN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Text Box 5"/>
          <p:cNvSpPr txBox="1"/>
          <p:nvPr/>
        </p:nvSpPr>
        <p:spPr>
          <a:xfrm>
            <a:off x="4267200" y="304800"/>
            <a:ext cx="41148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800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40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防病胜于治病</a:t>
            </a:r>
            <a:endParaRPr lang="zh-CN" altLang="en-US" sz="40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图片 2" descr="8403678_0D6E84DDB00CFB1286B1FEC353745B6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709738"/>
            <a:ext cx="8534400" cy="4843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1085750" y="304800"/>
            <a:ext cx="687399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没有人因为保养身体倾家荡产</a:t>
            </a:r>
            <a:endParaRPr kumimoji="0" lang="en-US" altLang="zh-CN" sz="4000" b="1" i="0" u="none" strike="noStrike" kern="1200" cap="none" spc="0" normalizeH="0" baseline="0" noProof="0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却有人因为疾病而人财两空</a:t>
            </a:r>
            <a:endParaRPr kumimoji="0" lang="zh-CN" altLang="en-US" sz="4000" b="1" i="0" u="none" strike="noStrike" kern="1200" cap="none" spc="0" normalizeH="0" baseline="0" noProof="0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Rectangle 2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48130" name="Rectangle 3"/>
          <p:cNvSpPr>
            <a:spLocks noGrp="1"/>
          </p:cNvSpPr>
          <p:nvPr>
            <p:ph type="body"/>
          </p:nvPr>
        </p:nvSpPr>
        <p:spPr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endParaRPr lang="zh-CN" altLang="en-US" dirty="0"/>
          </a:p>
        </p:txBody>
      </p:sp>
      <p:pic>
        <p:nvPicPr>
          <p:cNvPr id="48131" name="Picture 4" descr="DAA67B1CAD1B67F90F5D98EDA2CAFE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0" y="0"/>
            <a:ext cx="4191000" cy="662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2" name="Picture 5" descr="WZUEECOZUY@}B{ASE9T)01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3000" cy="662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Rectangle 2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49154" name="Rectangle 3"/>
          <p:cNvSpPr>
            <a:spLocks noGrp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endParaRPr lang="zh-CN" altLang="en-US" dirty="0"/>
          </a:p>
        </p:txBody>
      </p:sp>
      <p:pic>
        <p:nvPicPr>
          <p:cNvPr id="49155" name="Picture 2" descr="TR001140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3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6" name="Rectangle 2"/>
          <p:cNvSpPr/>
          <p:nvPr/>
        </p:nvSpPr>
        <p:spPr>
          <a:xfrm>
            <a:off x="584200" y="390525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r>
              <a:rPr lang="zh-CN" altLang="en-US" sz="5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PM2.5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7" name="Rectangle 3"/>
          <p:cNvSpPr/>
          <p:nvPr/>
        </p:nvSpPr>
        <p:spPr>
          <a:xfrm>
            <a:off x="4114800" y="1633538"/>
            <a:ext cx="3581400" cy="6873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indent="0" algn="ctr"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PM2.5还是健康问题吗？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9158" name="Picture 7" descr="QH}8V7D{ZS[QVTK8)U8S8M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0"/>
            <a:ext cx="5468938" cy="5780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9" name="Text Box 8"/>
          <p:cNvSpPr txBox="1"/>
          <p:nvPr/>
        </p:nvSpPr>
        <p:spPr>
          <a:xfrm>
            <a:off x="152400" y="304800"/>
            <a:ext cx="3276600" cy="6740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2013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年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月，世界卫生组织下属的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国际癌症研究机构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正式将污染的空气确认为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“一级致癌物”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，导致了我国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120万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人死亡、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2500万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健康寿命年损失。从流行病学来归因，我国有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40%的心脑血管疾病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死亡、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20%的肺癌死亡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可归因于大气PM2.5污染。</a:t>
            </a:r>
            <a:endParaRPr lang="zh-CN" altLang="en-US" sz="24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0" name="Rectangle 3"/>
          <p:cNvSpPr/>
          <p:nvPr/>
        </p:nvSpPr>
        <p:spPr>
          <a:xfrm>
            <a:off x="3657600" y="5918200"/>
            <a:ext cx="5486400" cy="6873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indent="0" algn="ctr">
              <a:spcBef>
                <a:spcPct val="2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PM2.5还是健康问题吗？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2" descr="TR001140827"/>
          <p:cNvPicPr>
            <a:picLocks noChangeAspect="1"/>
          </p:cNvPicPr>
          <p:nvPr/>
        </p:nvPicPr>
        <p:blipFill>
          <a:blip r:embed="rId1"/>
          <a:srcRect l="22078" t="15404"/>
          <a:stretch>
            <a:fillRect/>
          </a:stretch>
        </p:blipFill>
        <p:spPr>
          <a:xfrm>
            <a:off x="0" y="-111125"/>
            <a:ext cx="9144000" cy="696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Rectangle 2"/>
          <p:cNvSpPr>
            <a:spLocks noGrp="1"/>
          </p:cNvSpPr>
          <p:nvPr>
            <p:ph type="ctrTitle"/>
          </p:nvPr>
        </p:nvSpPr>
        <p:spPr>
          <a:xfrm>
            <a:off x="34925" y="42863"/>
            <a:ext cx="9075738" cy="1100137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lstStyle>
            <a:lvl1pPr lvl="0">
              <a:defRPr/>
            </a:lvl1pPr>
          </a:lstStyle>
          <a:p>
            <a:pPr lvl="0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无吸烟史肺部肿瘤病人手术截图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0179" name="Picture 13" descr="]E4SN%FO79AKV$02]U~F]K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Rectangle 2"/>
          <p:cNvSpPr>
            <a:spLocks noRot="1" noChangeArrowheads="1"/>
          </p:cNvSpPr>
          <p:nvPr/>
        </p:nvSpPr>
        <p:spPr bwMode="auto">
          <a:xfrm>
            <a:off x="223838" y="2282825"/>
            <a:ext cx="9144000" cy="1108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sng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+mn-ea"/>
              </a:rPr>
              <a:t>健康龙江你我行 共圆健康中国梦</a:t>
            </a:r>
            <a:endParaRPr kumimoji="0" lang="zh-CN" altLang="en-US" sz="4800" b="1" i="0" u="sng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  <a:sym typeface="+mn-ea"/>
            </a:endParaRPr>
          </a:p>
        </p:txBody>
      </p:sp>
      <p:sp>
        <p:nvSpPr>
          <p:cNvPr id="6146" name="Rectangle 7"/>
          <p:cNvSpPr/>
          <p:nvPr/>
        </p:nvSpPr>
        <p:spPr>
          <a:xfrm>
            <a:off x="301625" y="3322638"/>
            <a:ext cx="9066213" cy="2127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>
            <a:spAutoFit/>
          </a:bodyPr>
          <a:p>
            <a:pPr indent="0" algn="ctr"/>
            <a:r>
              <a:rPr lang="en-US" altLang="zh-CN" sz="1400" b="1" dirty="0">
                <a:solidFill>
                  <a:srgbClr val="0068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Jian    kang    long  jiang   ni    wo    xing               gong    yuan    jian    kang    zhong    guo    meng </a:t>
            </a:r>
            <a:endParaRPr lang="en-US" altLang="zh-CN" sz="1400" b="1" dirty="0">
              <a:solidFill>
                <a:srgbClr val="0068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Rectangle 3"/>
          <p:cNvSpPr>
            <a:spLocks noRot="1"/>
          </p:cNvSpPr>
          <p:nvPr/>
        </p:nvSpPr>
        <p:spPr>
          <a:xfrm>
            <a:off x="-204787" y="3690938"/>
            <a:ext cx="9410700" cy="23241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    主办单位</a:t>
            </a:r>
            <a:r>
              <a:rPr lang="zh-CN" altLang="en-US" sz="2800" b="1" dirty="0">
                <a:solidFill>
                  <a:srgbClr val="2A56A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8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中国安全健康教育中心 </a:t>
            </a:r>
            <a:endParaRPr lang="zh-CN" altLang="en-US" sz="2800" b="1" dirty="0">
              <a:solidFill>
                <a:srgbClr val="2A56AD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                         中国安全健康教育网</a:t>
            </a:r>
            <a:endParaRPr lang="zh-CN" altLang="en-US" sz="2800" b="1" dirty="0">
              <a:solidFill>
                <a:srgbClr val="2A56AD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    网        址</a:t>
            </a:r>
            <a:r>
              <a:rPr lang="en-US" altLang="zh-CN" sz="28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:  </a:t>
            </a:r>
            <a:r>
              <a:rPr lang="zh-CN" altLang="en-US" sz="2800" b="1" dirty="0">
                <a:solidFill>
                  <a:srgbClr val="2A56AD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www.119120.org</a:t>
            </a:r>
            <a:r>
              <a:rPr lang="zh-CN" altLang="en-US" sz="28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 </a:t>
            </a:r>
            <a:r>
              <a:rPr lang="zh-CN" altLang="en-US" sz="24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 </a:t>
            </a:r>
            <a:r>
              <a:rPr lang="zh-CN" altLang="en-US" sz="28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</a:t>
            </a:r>
            <a:endParaRPr lang="zh-CN" altLang="en-US" sz="2800" b="1" dirty="0">
              <a:solidFill>
                <a:srgbClr val="2A56AD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2A56AD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     主 讲 人： </a:t>
            </a:r>
            <a:r>
              <a:rPr lang="zh-CN" altLang="en-US" sz="2400" b="1" dirty="0">
                <a:solidFill>
                  <a:srgbClr val="2A56A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牛婉辰</a:t>
            </a:r>
            <a:r>
              <a:rPr lang="zh-CN" altLang="en-US" sz="2000" b="1" dirty="0">
                <a:solidFill>
                  <a:srgbClr val="2A56AD"/>
                </a:solidFill>
                <a:latin typeface="新宋体" pitchFamily="49" charset="-122"/>
                <a:ea typeface="新宋体" pitchFamily="49" charset="-122"/>
              </a:rPr>
              <a:t>教育网特约专家</a:t>
            </a:r>
            <a:endParaRPr lang="zh-CN" altLang="en-US" sz="2000" b="1" dirty="0">
              <a:solidFill>
                <a:srgbClr val="2A56AD"/>
              </a:solidFill>
              <a:latin typeface="新宋体" pitchFamily="49" charset="-122"/>
              <a:ea typeface="新宋体" pitchFamily="49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2A56A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          </a:t>
            </a:r>
            <a:r>
              <a:rPr lang="zh-CN" altLang="en-US" sz="2000" b="1" dirty="0">
                <a:solidFill>
                  <a:srgbClr val="2A56AD"/>
                </a:solidFill>
                <a:latin typeface="新宋体" pitchFamily="49" charset="-122"/>
                <a:ea typeface="新宋体" pitchFamily="49" charset="-122"/>
              </a:rPr>
              <a:t>健康教育专业委员会委员</a:t>
            </a:r>
            <a:endParaRPr lang="zh-CN" altLang="en-US" sz="2000" b="1" dirty="0">
              <a:solidFill>
                <a:srgbClr val="2A56AD"/>
              </a:solidFill>
              <a:latin typeface="新宋体" pitchFamily="49" charset="-122"/>
              <a:ea typeface="新宋体" pitchFamily="49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2A56A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                                                                             </a:t>
            </a:r>
            <a:endParaRPr lang="zh-CN" altLang="en-US" sz="2000" b="1" dirty="0">
              <a:solidFill>
                <a:srgbClr val="2A56AD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2A56A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                            </a:t>
            </a:r>
            <a:r>
              <a:rPr lang="zh-CN" altLang="en-US" sz="2400" b="1" dirty="0">
                <a:solidFill>
                  <a:srgbClr val="2A56AD"/>
                </a:solidFill>
                <a:latin typeface="新宋体" pitchFamily="49" charset="-122"/>
                <a:ea typeface="新宋体" pitchFamily="49" charset="-122"/>
              </a:rPr>
              <a:t>          </a:t>
            </a:r>
            <a:r>
              <a:rPr lang="zh-CN" altLang="en-US" sz="2400" b="1" dirty="0">
                <a:solidFill>
                  <a:srgbClr val="2A56A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                                                            </a:t>
            </a:r>
            <a:endParaRPr lang="zh-CN" altLang="en-US" sz="2400" b="1" dirty="0">
              <a:solidFill>
                <a:srgbClr val="2A56AD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2A56A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                              </a:t>
            </a:r>
            <a:endParaRPr lang="zh-CN" altLang="en-US" sz="2400" b="1" dirty="0">
              <a:solidFill>
                <a:srgbClr val="2A56AD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148" name="Rectangle 2"/>
          <p:cNvSpPr>
            <a:spLocks noRot="1"/>
          </p:cNvSpPr>
          <p:nvPr/>
        </p:nvSpPr>
        <p:spPr>
          <a:xfrm>
            <a:off x="93663" y="1724025"/>
            <a:ext cx="8956675" cy="55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endParaRPr lang="zh-CN" altLang="en-US" sz="36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40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专题讲座</a:t>
            </a:r>
            <a:endParaRPr lang="zh-CN" altLang="en-US" sz="4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endParaRPr lang="zh-CN" altLang="en-US" sz="40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9" name="图片 1" descr="QQ图片201612071405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6325" y="38100"/>
            <a:ext cx="1768475" cy="168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图片 2" descr="网站二维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38" y="3924300"/>
            <a:ext cx="2540000" cy="2647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Picture 4" descr="~Y5O]TJHRY@G~A9JBVN}FQ3"/>
          <p:cNvPicPr>
            <a:picLocks noChangeAspect="1"/>
          </p:cNvPicPr>
          <p:nvPr/>
        </p:nvPicPr>
        <p:blipFill>
          <a:blip r:embed="rId1"/>
          <a:srcRect l="29985" t="33743"/>
          <a:stretch>
            <a:fillRect/>
          </a:stretch>
        </p:blipFill>
        <p:spPr>
          <a:xfrm>
            <a:off x="4724400" y="0"/>
            <a:ext cx="4419600" cy="359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2" name="Picture 5" descr="OH58$U2H%P1FM5WZHC1]UY1"/>
          <p:cNvPicPr>
            <a:picLocks noChangeAspect="1"/>
          </p:cNvPicPr>
          <p:nvPr/>
        </p:nvPicPr>
        <p:blipFill>
          <a:blip r:embed="rId2"/>
          <a:srcRect l="9525" t="37370" r="21428"/>
          <a:stretch>
            <a:fillRect/>
          </a:stretch>
        </p:blipFill>
        <p:spPr>
          <a:xfrm>
            <a:off x="0" y="3581400"/>
            <a:ext cx="4419600" cy="327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6" descr="M$RN$PHX%)OKLI7ZUV%(CCJ"/>
          <p:cNvPicPr>
            <a:picLocks noChangeAspect="1"/>
          </p:cNvPicPr>
          <p:nvPr/>
        </p:nvPicPr>
        <p:blipFill>
          <a:blip r:embed="rId3"/>
          <a:srcRect t="36246" r="33234" b="8090"/>
          <a:stretch>
            <a:fillRect/>
          </a:stretch>
        </p:blipFill>
        <p:spPr>
          <a:xfrm>
            <a:off x="0" y="0"/>
            <a:ext cx="4724400" cy="350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4" name="Picture 7" descr="X_]}RYK][VUQK5`@1{W9IXI"/>
          <p:cNvPicPr>
            <a:picLocks noChangeAspect="1"/>
          </p:cNvPicPr>
          <p:nvPr/>
        </p:nvPicPr>
        <p:blipFill>
          <a:blip r:embed="rId4"/>
          <a:srcRect t="29630" r="4459" b="4056"/>
          <a:stretch>
            <a:fillRect/>
          </a:stretch>
        </p:blipFill>
        <p:spPr>
          <a:xfrm>
            <a:off x="4419600" y="3505200"/>
            <a:ext cx="4724400" cy="3352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2"/>
          <p:cNvSpPr/>
          <p:nvPr/>
        </p:nvSpPr>
        <p:spPr>
          <a:xfrm>
            <a:off x="76200" y="6432550"/>
            <a:ext cx="1389063" cy="34925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>
            <a:solidFill>
              <a:srgbClr val="969696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indent="0" algn="ctr" eaLnBrk="0" hangingPunct="0"/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华文黑体" panose="02010600040101010101" pitchFamily="2" charset="-122"/>
              </a:rPr>
              <a:t>YOUR  LOGO</a:t>
            </a:r>
            <a:endParaRPr lang="zh-CN" altLang="en-US" sz="18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222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285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5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0"/>
            <a:ext cx="9372600" cy="8151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Rectangle 2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53250" name="Rectangle 3"/>
          <p:cNvSpPr>
            <a:spLocks noGrp="1" noChangeAspec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endParaRPr lang="zh-CN" altLang="en-US" dirty="0"/>
          </a:p>
        </p:txBody>
      </p:sp>
      <p:pic>
        <p:nvPicPr>
          <p:cNvPr id="53251" name="Picture 4" descr="CO)R$0$YGEWCY@YNZM8CK6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2000" cy="3062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2" name="Picture 5" descr="`1L))TOSN0XD~R]FZ84B]@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0"/>
            <a:ext cx="4619625" cy="3055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3" name="Picture 6" descr="6DC783X_3XN240X~3@L72O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4200"/>
            <a:ext cx="4648200" cy="3457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4" name="Picture 7" descr="P[]YMEH]3OD`LQS71L@$`F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048000"/>
            <a:ext cx="4724400" cy="3419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2" descr="TR001140827"/>
          <p:cNvPicPr>
            <a:picLocks noChangeAspect="1"/>
          </p:cNvPicPr>
          <p:nvPr/>
        </p:nvPicPr>
        <p:blipFill>
          <a:blip r:embed="rId1"/>
          <a:srcRect l="22078" t="15404"/>
          <a:stretch>
            <a:fillRect/>
          </a:stretch>
        </p:blipFill>
        <p:spPr>
          <a:xfrm>
            <a:off x="0" y="-111125"/>
            <a:ext cx="9144000" cy="696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Rectangle 2"/>
          <p:cNvSpPr/>
          <p:nvPr/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r>
              <a:rPr lang="en-US" altLang="zh-CN" sz="8000" b="1" dirty="0">
                <a:solidFill>
                  <a:srgbClr val="808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PM2.5</a:t>
            </a:r>
            <a:endParaRPr lang="en-US" altLang="zh-CN" sz="8000" b="1" dirty="0">
              <a:solidFill>
                <a:srgbClr val="80808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5" name="Rectangle 3"/>
          <p:cNvSpPr/>
          <p:nvPr/>
        </p:nvSpPr>
        <p:spPr>
          <a:xfrm>
            <a:off x="0" y="1219200"/>
            <a:ext cx="4038600" cy="5867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indent="0" eaLnBrk="0" hangingPunct="0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PM2.5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是大气中直径小于或等于</a:t>
            </a:r>
            <a:r>
              <a:rPr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2.5</a:t>
            </a: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微米的颗粒物，也称为“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可入肺颗粒物</a:t>
            </a: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产生来源 ：</a:t>
            </a: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工业生产、日常发电、汽车尾气、有机挥发物（真菌、孢子） </a:t>
            </a:r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50000"/>
              </a:lnSpc>
            </a:pPr>
            <a:endParaRPr lang="en-US" altLang="zh-CN" sz="2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敏感人群：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老人、小孩、孕妇、哮喘 气管炎支气管炎、肺炎疾病患者、心血管疾病患者。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50000"/>
              </a:lnSpc>
            </a:pPr>
            <a:endParaRPr lang="en-US" altLang="zh-CN" sz="20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50000"/>
              </a:lnSpc>
            </a:pP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50000"/>
              </a:lnSpc>
            </a:pPr>
            <a:endParaRPr lang="zh-CN" altLang="en-US" sz="16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4276" name="Picture 2" descr="QQ截图201303262149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71600"/>
            <a:ext cx="4743450" cy="3532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7" name="Text Box 4"/>
          <p:cNvSpPr txBox="1"/>
          <p:nvPr/>
        </p:nvSpPr>
        <p:spPr>
          <a:xfrm>
            <a:off x="4114800" y="5181600"/>
            <a:ext cx="4421188" cy="1016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钟南山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（中国工程院院士、        广东呼吸病研究所所长）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2" descr="TR001140827"/>
          <p:cNvPicPr>
            <a:picLocks noChangeAspect="1"/>
          </p:cNvPicPr>
          <p:nvPr/>
        </p:nvPicPr>
        <p:blipFill>
          <a:blip r:embed="rId1"/>
          <a:srcRect l="22078" t="15404"/>
          <a:stretch>
            <a:fillRect/>
          </a:stretch>
        </p:blipFill>
        <p:spPr>
          <a:xfrm>
            <a:off x="0" y="-111125"/>
            <a:ext cx="9144000" cy="696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Rectangle 2"/>
          <p:cNvSpPr>
            <a:spLocks noGrp="1"/>
          </p:cNvSpPr>
          <p:nvPr>
            <p:ph type="ctrTitle"/>
          </p:nvPr>
        </p:nvSpPr>
        <p:spPr>
          <a:xfrm>
            <a:off x="34925" y="42863"/>
            <a:ext cx="9075738" cy="1470025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lstStyle>
            <a:lvl1pPr lvl="0">
              <a:defRPr/>
            </a:lvl1pPr>
          </a:lstStyle>
          <a:p>
            <a:pPr lvl="0"/>
            <a:r>
              <a:rPr lang="en-US" altLang="zh-CN" sz="6600" dirty="0">
                <a:latin typeface="黑体" panose="02010609060101010101" pitchFamily="49" charset="-122"/>
                <a:ea typeface="黑体" panose="02010609060101010101" pitchFamily="49" charset="-122"/>
              </a:rPr>
              <a:t>PM2.5</a:t>
            </a:r>
            <a:r>
              <a:rPr lang="zh-CN" altLang="en-US" sz="6600" dirty="0">
                <a:latin typeface="黑体" panose="02010609060101010101" pitchFamily="49" charset="-122"/>
                <a:ea typeface="黑体" panose="02010609060101010101" pitchFamily="49" charset="-122"/>
              </a:rPr>
              <a:t>，吸入身体的阴霾</a:t>
            </a:r>
            <a:endParaRPr lang="zh-CN" alt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5299" name="Picture 3" descr="W020120103264616248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1628775"/>
            <a:ext cx="5691188" cy="5113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0" name="Rectangle 4"/>
          <p:cNvSpPr/>
          <p:nvPr/>
        </p:nvSpPr>
        <p:spPr>
          <a:xfrm>
            <a:off x="1546225" y="1555750"/>
            <a:ext cx="144463" cy="5186363"/>
          </a:xfrm>
          <a:prstGeom prst="rect">
            <a:avLst/>
          </a:prstGeom>
          <a:solidFill>
            <a:srgbClr val="A50021"/>
          </a:solidFill>
          <a:ln w="9525" cap="flat" cmpd="sng">
            <a:solidFill>
              <a:srgbClr val="A5002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1" name="Rectangle 5"/>
          <p:cNvSpPr/>
          <p:nvPr/>
        </p:nvSpPr>
        <p:spPr>
          <a:xfrm>
            <a:off x="7237413" y="1555750"/>
            <a:ext cx="144462" cy="5186363"/>
          </a:xfrm>
          <a:prstGeom prst="rect">
            <a:avLst/>
          </a:prstGeom>
          <a:solidFill>
            <a:srgbClr val="A50021"/>
          </a:solidFill>
          <a:ln w="9525" cap="flat" cmpd="sng">
            <a:solidFill>
              <a:srgbClr val="A5002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2" name="Rectangle 6"/>
          <p:cNvSpPr/>
          <p:nvPr/>
        </p:nvSpPr>
        <p:spPr>
          <a:xfrm rot="-5400000">
            <a:off x="2119313" y="1119188"/>
            <a:ext cx="144462" cy="1009650"/>
          </a:xfrm>
          <a:prstGeom prst="rect">
            <a:avLst/>
          </a:prstGeom>
          <a:solidFill>
            <a:srgbClr val="A50021"/>
          </a:solidFill>
          <a:ln w="9525" cap="flat" cmpd="sng">
            <a:solidFill>
              <a:srgbClr val="A5002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3" name="Rectangle 7"/>
          <p:cNvSpPr/>
          <p:nvPr/>
        </p:nvSpPr>
        <p:spPr>
          <a:xfrm rot="-5400000">
            <a:off x="2119313" y="6164263"/>
            <a:ext cx="146050" cy="1009650"/>
          </a:xfrm>
          <a:prstGeom prst="rect">
            <a:avLst/>
          </a:prstGeom>
          <a:solidFill>
            <a:srgbClr val="A50021"/>
          </a:solidFill>
          <a:ln w="9525" cap="flat" cmpd="sng">
            <a:solidFill>
              <a:srgbClr val="A5002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4" name="Rectangle 8"/>
          <p:cNvSpPr/>
          <p:nvPr/>
        </p:nvSpPr>
        <p:spPr>
          <a:xfrm rot="-5400000">
            <a:off x="6659563" y="1123950"/>
            <a:ext cx="144462" cy="1008063"/>
          </a:xfrm>
          <a:prstGeom prst="rect">
            <a:avLst/>
          </a:prstGeom>
          <a:solidFill>
            <a:srgbClr val="A50021"/>
          </a:solidFill>
          <a:ln w="9525" cap="flat" cmpd="sng">
            <a:solidFill>
              <a:srgbClr val="A5002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5" name="Rectangle 9"/>
          <p:cNvSpPr/>
          <p:nvPr/>
        </p:nvSpPr>
        <p:spPr>
          <a:xfrm rot="-5400000">
            <a:off x="6659563" y="6165850"/>
            <a:ext cx="144462" cy="1008063"/>
          </a:xfrm>
          <a:prstGeom prst="rect">
            <a:avLst/>
          </a:prstGeom>
          <a:solidFill>
            <a:srgbClr val="A50021"/>
          </a:solidFill>
          <a:ln w="9525" cap="flat" cmpd="sng">
            <a:solidFill>
              <a:srgbClr val="A5002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图片 1" descr="IMG_5672.PNG"/>
          <p:cNvPicPr>
            <a:picLocks noChangeAspect="1"/>
          </p:cNvPicPr>
          <p:nvPr/>
        </p:nvPicPr>
        <p:blipFill>
          <a:blip r:embed="rId1"/>
          <a:srcRect t="4443"/>
          <a:stretch>
            <a:fillRect/>
          </a:stretch>
        </p:blipFill>
        <p:spPr>
          <a:xfrm>
            <a:off x="0" y="0"/>
            <a:ext cx="47244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2" name="图片 2" descr="IMG_5673.PNG"/>
          <p:cNvPicPr>
            <a:picLocks noChangeAspect="1"/>
          </p:cNvPicPr>
          <p:nvPr/>
        </p:nvPicPr>
        <p:blipFill>
          <a:blip r:embed="rId2"/>
          <a:srcRect t="4443"/>
          <a:stretch>
            <a:fillRect/>
          </a:stretch>
        </p:blipFill>
        <p:spPr>
          <a:xfrm>
            <a:off x="4572000" y="0"/>
            <a:ext cx="4572000" cy="670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5" name="图片 3" descr="QQ截图2015031115295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55738"/>
            <a:ext cx="3048000" cy="5021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6" name="图片 4" descr="QQ截图201503111530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455738"/>
            <a:ext cx="3162300" cy="5021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7" name="图片 5" descr="QQ截图201503111531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447800"/>
            <a:ext cx="2819400" cy="5021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8" name="TextBox 6"/>
          <p:cNvSpPr txBox="1"/>
          <p:nvPr/>
        </p:nvSpPr>
        <p:spPr>
          <a:xfrm>
            <a:off x="0" y="373063"/>
            <a:ext cx="9144000" cy="7699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雾霾下肺癌的演变过程</a:t>
            </a:r>
            <a:endParaRPr lang="zh-CN" altLang="en-US" sz="4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69" name="Picture 2" descr="TR001140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0" name="Rectangle 2"/>
          <p:cNvSpPr>
            <a:spLocks noGrp="1"/>
          </p:cNvSpPr>
          <p:nvPr>
            <p:ph type="body" sz="half"/>
          </p:nvPr>
        </p:nvSpPr>
        <p:spPr>
          <a:xfrm>
            <a:off x="828675" y="4076700"/>
            <a:ext cx="4038600" cy="22225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eaLnBrk="1" hangingPunct="1"/>
            <a:endParaRPr lang="zh-CN" altLang="en-US" sz="2800" dirty="0"/>
          </a:p>
          <a:p>
            <a:pPr lvl="0" indent="-342900" eaLnBrk="1" hangingPunct="1">
              <a:buNone/>
            </a:pPr>
            <a:endParaRPr lang="zh-CN" altLang="en-US" sz="2800" dirty="0"/>
          </a:p>
        </p:txBody>
      </p:sp>
      <p:sp>
        <p:nvSpPr>
          <p:cNvPr id="58371" name="Text Box 9"/>
          <p:cNvSpPr txBox="1"/>
          <p:nvPr/>
        </p:nvSpPr>
        <p:spPr>
          <a:xfrm>
            <a:off x="0" y="228600"/>
            <a:ext cx="9144000" cy="589280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rgbClr val="7A8E99"/>
            </a:outerShdw>
          </a:effectLst>
        </p:spPr>
        <p:txBody>
          <a:bodyPr anchor="t">
            <a:spAutoFit/>
          </a:bodyPr>
          <a:p>
            <a:pPr indent="0" defTabSz="914400">
              <a:lnSpc>
                <a:spcPct val="170000"/>
              </a:lnSpc>
            </a:pPr>
            <a:r>
              <a:rPr lang="zh-CN" altLang="en-US" sz="3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       PM2.5粒径小，富含大量有毒、有害物质且在大气中的停留时间长、输送距离远，对人体健康和大气环境质量影响很大。</a:t>
            </a:r>
            <a:endParaRPr lang="zh-CN" altLang="en-US" sz="32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pPr indent="0" defTabSz="9144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3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国际标准PM2.5浓度小于10μg/m3属于安全值。</a:t>
            </a:r>
            <a:endParaRPr lang="zh-CN" altLang="en-US" sz="32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pPr indent="0" defTabSz="9144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3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美国为</a:t>
            </a:r>
            <a:r>
              <a:rPr lang="en-US" altLang="zh-CN" sz="3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35μg/m3</a:t>
            </a:r>
            <a:r>
              <a:rPr lang="zh-CN" altLang="en-US" sz="3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；</a:t>
            </a:r>
            <a:endParaRPr lang="zh-CN" altLang="en-US" sz="32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pPr indent="0" defTabSz="9144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3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澳大利亚为</a:t>
            </a:r>
            <a:r>
              <a:rPr lang="en-US" altLang="zh-CN" sz="3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25μg/m3</a:t>
            </a:r>
            <a:r>
              <a:rPr lang="zh-CN" altLang="en-US" sz="3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；</a:t>
            </a:r>
            <a:endParaRPr lang="zh-CN" altLang="en-US" sz="32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pPr indent="0" defTabSz="9144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中国为</a:t>
            </a:r>
            <a:r>
              <a:rPr lang="en-US" altLang="zh-CN" sz="32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75μg/m3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，也是国际标准的最高线；</a:t>
            </a:r>
            <a:r>
              <a:rPr lang="zh-CN" altLang="en-US" sz="3200" b="1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    </a:t>
            </a:r>
            <a:endParaRPr lang="zh-CN" altLang="en-US" sz="3200" b="1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图片 1" descr="EF26C5E0BFDB2CF86AB50BDC04D6AC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333875" cy="3524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4" name="图片 2" descr="A8E5ACDA1AFEFA7BCEF55F87CA21520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0"/>
            <a:ext cx="4826000" cy="3584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5" name="图片 5" descr="57326A723AFA9178CFA4CBB35A7D9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6788"/>
            <a:ext cx="4333875" cy="3421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6" name="图片 6" descr="0A412E44E80448389FC38D2FC59C31F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225" y="3565525"/>
            <a:ext cx="4827588" cy="3367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图片 1" descr="475A22B20BAB27F4F97CF725CF0EB94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1587"/>
            <a:ext cx="9139237" cy="6927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 Box 4"/>
          <p:cNvSpPr txBox="1"/>
          <p:nvPr/>
        </p:nvSpPr>
        <p:spPr>
          <a:xfrm>
            <a:off x="130175" y="5029200"/>
            <a:ext cx="8785225" cy="1736725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08688"/>
            </a:prstShdw>
          </a:effectLst>
        </p:spPr>
        <p:txBody>
          <a:bodyPr anchor="t">
            <a:spAutoFit/>
          </a:bodyPr>
          <a:p>
            <a:pPr indent="0"/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全国卫生与健康大会19日至20日在京召开。中共中央总书记、国家主席、中央军委主席习近平出席会议并发表重要讲话。他强调，没有全民健康，就没有全面小康。要把人民健康放在优先发展的战略地位，以普及健康生活、优化健康服务、完善健康保障、建设健康环境、发展健康产业为重点，加快推进健康中国建设，努力全方位、全周期保障人民健康，为实现“两个一百年”奋斗目标、实现中华民族伟大复兴的中国梦打下坚实健康基础。</a:t>
            </a:r>
            <a:endParaRPr lang="zh-CN" altLang="en-US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170" name="图片 1" descr="习主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0" y="17463"/>
            <a:ext cx="9166225" cy="5011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2" descr="TR001140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2" name="Rectangle 2"/>
          <p:cNvSpPr/>
          <p:nvPr/>
        </p:nvSpPr>
        <p:spPr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r>
              <a:rPr lang="en-US" altLang="zh-CN" sz="4400" b="1" dirty="0">
                <a:solidFill>
                  <a:srgbClr val="33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PM2.5</a:t>
            </a:r>
            <a:r>
              <a:rPr lang="zh-CN" altLang="en-US" sz="44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4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你敢呼吸吗</a:t>
            </a:r>
            <a:endParaRPr lang="zh-CN" altLang="en-US" sz="4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3" name="Rectangle 3"/>
          <p:cNvSpPr/>
          <p:nvPr/>
        </p:nvSpPr>
        <p:spPr>
          <a:xfrm>
            <a:off x="1371600" y="1425575"/>
            <a:ext cx="3429000" cy="54324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indent="0">
              <a:spcBef>
                <a:spcPct val="20000"/>
              </a:spcBef>
            </a:pP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4" name="Rectangle 3"/>
          <p:cNvSpPr/>
          <p:nvPr/>
        </p:nvSpPr>
        <p:spPr>
          <a:xfrm>
            <a:off x="0" y="4879975"/>
            <a:ext cx="9144000" cy="19780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indent="0">
              <a:spcBef>
                <a:spcPct val="20000"/>
              </a:spcBef>
            </a:pPr>
            <a:endParaRPr lang="zh-CN" altLang="en-US" sz="40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5" name="矩形 11"/>
          <p:cNvSpPr/>
          <p:nvPr/>
        </p:nvSpPr>
        <p:spPr>
          <a:xfrm>
            <a:off x="0" y="5934075"/>
            <a:ext cx="9144000" cy="8318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 eaLnBrk="0"/>
            <a:r>
              <a:rPr lang="zh-CN" altLang="en-US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世界卫生组织</a:t>
            </a:r>
            <a:r>
              <a:rPr lang="en-US" altLang="zh-CN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(WHO)</a:t>
            </a:r>
            <a:r>
              <a:rPr lang="zh-CN" altLang="en-US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认为，</a:t>
            </a:r>
            <a:r>
              <a:rPr lang="en-US" altLang="zh-CN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PM2.5</a:t>
            </a:r>
            <a:r>
              <a:rPr lang="zh-CN" altLang="en-US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小于</a:t>
            </a:r>
            <a:r>
              <a:rPr lang="en-US" altLang="zh-CN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是安全值，日平均值小于</a:t>
            </a:r>
            <a:r>
              <a:rPr lang="en-US" altLang="zh-CN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r>
              <a:rPr lang="zh-CN" altLang="en-US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。而中国的标准宽泛的多，年平均值</a:t>
            </a:r>
            <a:r>
              <a:rPr lang="en-US" altLang="zh-CN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35</a:t>
            </a:r>
            <a:r>
              <a:rPr lang="zh-CN" altLang="en-US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，日平均值</a:t>
            </a:r>
            <a:r>
              <a:rPr lang="en-US" altLang="zh-CN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75</a:t>
            </a:r>
            <a:r>
              <a:rPr lang="zh-CN" altLang="en-US" sz="2400" b="1" dirty="0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29292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1446" name="Group 7"/>
          <p:cNvGrpSpPr>
            <a:grpSpLocks noChangeAspect="1"/>
          </p:cNvGrpSpPr>
          <p:nvPr/>
        </p:nvGrpSpPr>
        <p:grpSpPr>
          <a:xfrm>
            <a:off x="0" y="1066800"/>
            <a:ext cx="9144000" cy="4876800"/>
            <a:chOff x="0" y="0"/>
            <a:chExt cx="9144000" cy="4876800"/>
          </a:xfrm>
        </p:grpSpPr>
        <p:pic>
          <p:nvPicPr>
            <p:cNvPr id="61447" name="Picture 15" descr="I:\丽丹课件\雾霾\IMG_1175.JPG"/>
            <p:cNvPicPr>
              <a:picLocks noChangeAspect="1"/>
            </p:cNvPicPr>
            <p:nvPr/>
          </p:nvPicPr>
          <p:blipFill>
            <a:blip r:embed="rId2"/>
            <a:srcRect l="3464" t="2568" r="-468" b="56339"/>
            <a:stretch>
              <a:fillRect/>
            </a:stretch>
          </p:blipFill>
          <p:spPr>
            <a:xfrm>
              <a:off x="0" y="0"/>
              <a:ext cx="4572000" cy="4876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448" name="Picture 16" descr="I:\丽丹课件\雾霾\IMG_1178.JPG"/>
            <p:cNvPicPr>
              <a:picLocks noChangeAspect="1"/>
            </p:cNvPicPr>
            <p:nvPr/>
          </p:nvPicPr>
          <p:blipFill>
            <a:blip r:embed="rId3"/>
            <a:srcRect t="703" b="54930"/>
            <a:stretch>
              <a:fillRect/>
            </a:stretch>
          </p:blipFill>
          <p:spPr>
            <a:xfrm>
              <a:off x="4572000" y="0"/>
              <a:ext cx="4572000" cy="48768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2" descr="TR001140827"/>
          <p:cNvPicPr>
            <a:picLocks noChangeAspect="1"/>
          </p:cNvPicPr>
          <p:nvPr/>
        </p:nvPicPr>
        <p:blipFill>
          <a:blip r:embed="rId1"/>
          <a:srcRect l="22078" t="15404"/>
          <a:stretch>
            <a:fillRect/>
          </a:stretch>
        </p:blipFill>
        <p:spPr>
          <a:xfrm>
            <a:off x="0" y="-111125"/>
            <a:ext cx="9144000" cy="696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6" name="Rectangle 2"/>
          <p:cNvSpPr/>
          <p:nvPr/>
        </p:nvSpPr>
        <p:spPr>
          <a:xfrm>
            <a:off x="2051050" y="404813"/>
            <a:ext cx="4681538" cy="6477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914400" indent="-914400" algn="ctr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PM2.5对人体的危害</a:t>
            </a:r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Calibri" panose="020F0502020204030204" pitchFamily="34" charset="0"/>
            </a:endParaRPr>
          </a:p>
        </p:txBody>
      </p:sp>
      <p:pic>
        <p:nvPicPr>
          <p:cNvPr id="62467" name="Picture 3" descr="QQ截图20120809052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95400"/>
            <a:ext cx="4114800" cy="304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8" name="Text Box 4"/>
          <p:cNvSpPr txBox="1"/>
          <p:nvPr/>
        </p:nvSpPr>
        <p:spPr>
          <a:xfrm>
            <a:off x="682625" y="1412875"/>
            <a:ext cx="3622675" cy="31257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呼吸系统：</a:t>
            </a:r>
            <a:r>
              <a:rPr lang="en-US" altLang="zh-CN" sz="1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PM2.5</a:t>
            </a:r>
            <a:r>
              <a:rPr lang="zh-CN" altLang="en-US" sz="1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能在肺泡区沉着，溶入血液，作用于全身；不溶性部分沉积在肺部，诱发或加重炎症。</a:t>
            </a:r>
            <a:endParaRPr lang="zh-CN" altLang="en-US" sz="18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>
              <a:lnSpc>
                <a:spcPct val="120000"/>
              </a:lnSpc>
            </a:pPr>
            <a:endParaRPr lang="zh-CN" altLang="en-US" sz="18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indent="0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心血管系统：</a:t>
            </a:r>
            <a:r>
              <a:rPr lang="en-US" altLang="zh-CN" sz="1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PM2.5</a:t>
            </a:r>
            <a:r>
              <a:rPr lang="zh-CN" altLang="en-US" sz="1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刺激肺内迷走神经，造成自主神经紊乱从而波及心脏，并可直接到达心脏，发生心肌梗塞。</a:t>
            </a:r>
            <a:endParaRPr lang="zh-CN" altLang="en-US" sz="18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2710" name="Picture 2" descr="1100493L3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267200"/>
            <a:ext cx="3352800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1" name="Picture 5" descr="ae82673187e0eb20eac4af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343400"/>
            <a:ext cx="3200400" cy="2514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2" descr="TR001140827"/>
          <p:cNvPicPr>
            <a:picLocks noChangeAspect="1"/>
          </p:cNvPicPr>
          <p:nvPr/>
        </p:nvPicPr>
        <p:blipFill>
          <a:blip r:embed="rId1"/>
          <a:srcRect l="22078" t="15404"/>
          <a:stretch>
            <a:fillRect/>
          </a:stretch>
        </p:blipFill>
        <p:spPr>
          <a:xfrm>
            <a:off x="0" y="-111125"/>
            <a:ext cx="9144000" cy="696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0" name="Rectangle 2"/>
          <p:cNvSpPr/>
          <p:nvPr/>
        </p:nvSpPr>
        <p:spPr>
          <a:xfrm>
            <a:off x="1981200" y="0"/>
            <a:ext cx="4681538" cy="6477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914400" indent="-914400" algn="ctr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PM2.5对人体的危害</a:t>
            </a:r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Calibri" panose="020F0502020204030204" pitchFamily="34" charset="0"/>
            </a:endParaRPr>
          </a:p>
        </p:txBody>
      </p:sp>
      <p:sp>
        <p:nvSpPr>
          <p:cNvPr id="63491" name="Text Box 3"/>
          <p:cNvSpPr txBox="1"/>
          <p:nvPr/>
        </p:nvSpPr>
        <p:spPr>
          <a:xfrm>
            <a:off x="0" y="1371600"/>
            <a:ext cx="2667000" cy="4362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4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生殖系统：</a:t>
            </a:r>
            <a:r>
              <a:rPr lang="zh-CN" altLang="en-US" sz="20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高浓度的细颗粒物污染会影响胚胎的发育。更多的研究发现，大气颗粒物质的浓度与围产儿、新生儿死亡率的上升，低出生体重、宫内发育迟缓(IURG)，以及先天功能缺陷具有相关性。</a:t>
            </a:r>
            <a:endParaRPr lang="zh-CN" altLang="en-US" sz="20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3492" name="Picture 7" descr="QQ图片201410241154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143000"/>
            <a:ext cx="2895600" cy="281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3" name="Picture 8" descr="$SOWGR0F6ICVYDB]L16SF`3"/>
          <p:cNvPicPr>
            <a:picLocks noChangeAspect="1"/>
          </p:cNvPicPr>
          <p:nvPr/>
        </p:nvPicPr>
        <p:blipFill>
          <a:blip r:embed="rId3"/>
          <a:srcRect t="29022" b="10410"/>
          <a:stretch>
            <a:fillRect/>
          </a:stretch>
        </p:blipFill>
        <p:spPr>
          <a:xfrm>
            <a:off x="2781300" y="3962400"/>
            <a:ext cx="6362700" cy="312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Picture 12" descr="W0201111025583287576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143000"/>
            <a:ext cx="3429000" cy="281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b="1" dirty="0">
                <a:solidFill>
                  <a:srgbClr val="FF0000"/>
                </a:solidFill>
              </a:rPr>
              <a:t>这样的雾霾老人还在锻炼身体？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4514" name="Picture 3" descr="330825_o"/>
          <p:cNvPicPr>
            <a:picLocks noChangeAspect="1"/>
          </p:cNvPicPr>
          <p:nvPr/>
        </p:nvPicPr>
        <p:blipFill>
          <a:blip r:embed="rId1"/>
          <a:srcRect b="8708"/>
          <a:stretch>
            <a:fillRect/>
          </a:stretch>
        </p:blipFill>
        <p:spPr>
          <a:xfrm>
            <a:off x="228600" y="1219200"/>
            <a:ext cx="85344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Picture 2"/>
          <p:cNvPicPr>
            <a:picLocks noGrp="1" noChangeAspect="1"/>
          </p:cNvPicPr>
          <p:nvPr>
            <p:ph type="body"/>
          </p:nvPr>
        </p:nvPicPr>
        <p:blipFill>
          <a:blip r:embed="rId1"/>
          <a:stretch>
            <a:fillRect/>
          </a:stretch>
        </p:blipFill>
        <p:spPr>
          <a:xfrm>
            <a:off x="0" y="152400"/>
            <a:ext cx="8915400" cy="6705600"/>
          </a:xfrm>
          <a:ln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p>
            <a:endParaRPr lang="zh-CN" altLang="en-US" dirty="0"/>
          </a:p>
        </p:txBody>
      </p:sp>
      <p:pic>
        <p:nvPicPr>
          <p:cNvPr id="66562" name="内容占位符 3" descr="Img47798612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25" y="63500"/>
            <a:ext cx="9074150" cy="6586538"/>
          </a:xfrm>
          <a:ln/>
        </p:spPr>
      </p:pic>
      <p:pic>
        <p:nvPicPr>
          <p:cNvPr id="5" name="图片 4" descr="Img477986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442913"/>
            <a:ext cx="8281987" cy="608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Img477986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42913"/>
            <a:ext cx="7620000" cy="5827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Rectangle 2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  <a:ln/>
        </p:spPr>
        <p:txBody>
          <a:bodyPr vert="horz" wrap="square" lIns="91440" tIns="45720" rIns="91440" bIns="45720" anchor="ctr"/>
          <a:p>
            <a:r>
              <a:rPr lang="zh-CN" altLang="en-US" dirty="0"/>
              <a:t>忍心让自己的家人每天吸霾吗？</a:t>
            </a:r>
            <a:endParaRPr lang="zh-CN" altLang="en-US" dirty="0"/>
          </a:p>
        </p:txBody>
      </p:sp>
      <p:sp>
        <p:nvSpPr>
          <p:cNvPr id="67586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vert="horz" wrap="square" lIns="91440" tIns="45720" rIns="91440" bIns="45720" anchor="t"/>
          <a:p>
            <a:endParaRPr lang="zh-CN" altLang="zh-CN" sz="1800" dirty="0"/>
          </a:p>
        </p:txBody>
      </p:sp>
      <p:pic>
        <p:nvPicPr>
          <p:cNvPr id="67587" name="Picture 4" descr="SXRB2013011507540005716323878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563688"/>
            <a:ext cx="8229600" cy="4632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8609" name="Picture 2" descr="b03533fa828ba61e05f5ff5d4334970a304e59ac"/>
          <p:cNvPicPr/>
          <p:nvPr/>
        </p:nvPicPr>
        <p:blipFill>
          <a:blip r:embed="rId1"/>
          <a:stretch>
            <a:fillRect/>
          </a:stretch>
        </p:blipFill>
        <p:spPr>
          <a:xfrm>
            <a:off x="4495800" y="0"/>
            <a:ext cx="4648200" cy="36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0" name="Picture 3" descr="u=653603783,2512068785&amp;fm=21&amp;gp=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4495800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1" name="Picture 4" descr="防尘保~1"/>
          <p:cNvPicPr/>
          <p:nvPr/>
        </p:nvPicPr>
        <p:blipFill>
          <a:blip r:embed="rId3"/>
          <a:stretch>
            <a:fillRect/>
          </a:stretch>
        </p:blipFill>
        <p:spPr>
          <a:xfrm>
            <a:off x="4495800" y="3657600"/>
            <a:ext cx="4648200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2" name="Picture 5" descr="bb0598c82cb5c5032eab23afee4c_591_580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95800" cy="365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9633" name="Picture 2" descr="u=1036902924,2617719313&amp;fm=21&amp;gp=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7338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4" name="Picture 3" descr="anshist0939226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200" y="3352800"/>
            <a:ext cx="3352800" cy="350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5" name="Picture 4" descr="dc54564e9258d10942d02f61d058ccbf6c814d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352800"/>
            <a:ext cx="2397125" cy="350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6" name="Picture 5" descr="2-1401130Q314b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0"/>
            <a:ext cx="5410200" cy="3354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图片 2293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/>
            <a:r>
              <a:rPr lang="zh-CN" altLang="en-US" sz="5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课程内容</a:t>
            </a:r>
            <a:endParaRPr lang="zh-CN" altLang="en-US" sz="5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Rectangle 3"/>
          <p:cNvSpPr/>
          <p:nvPr/>
        </p:nvSpPr>
        <p:spPr>
          <a:xfrm>
            <a:off x="457200" y="1447800"/>
            <a:ext cx="8382000" cy="5029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indent="0">
              <a:spcBef>
                <a:spcPct val="2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紧急救护知识讲解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10—20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分钟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spcBef>
                <a:spcPct val="2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健康素养知识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5—10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分钟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spcBef>
                <a:spcPct val="2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空气污染的危害以及健康防护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分钟）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经络穴位养生 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(10—15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分钟）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职业病的防治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肩周炎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、颈椎病等的防治，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分钟）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如何正确区分与配备家庭医疗设备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分钟）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提问时间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2—3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分钟）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Rectangle 2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sz="4000" dirty="0"/>
              <a:t>3M                    N97/N95    </a:t>
            </a:r>
            <a:endParaRPr lang="zh-CN" altLang="en-US" sz="4000" dirty="0"/>
          </a:p>
        </p:txBody>
      </p:sp>
      <p:sp>
        <p:nvSpPr>
          <p:cNvPr id="71682" name="Rectangle 3"/>
          <p:cNvSpPr>
            <a:spLocks noGrp="1"/>
          </p:cNvSpPr>
          <p:nvPr>
            <p:ph type="body"/>
          </p:nvPr>
        </p:nvSpPr>
        <p:spPr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endParaRPr lang="zh-CN" altLang="en-US" dirty="0"/>
          </a:p>
        </p:txBody>
      </p:sp>
      <p:pic>
        <p:nvPicPr>
          <p:cNvPr id="71683" name="Picture 4" descr="049ffced46ba3a57c809927795dc_944_944.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1600200"/>
            <a:ext cx="4343400" cy="4659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4" name="Picture 5" descr="t012d321c67f90645f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4876800" cy="4648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5" name="图片 9" descr="2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8915400" y="1600200"/>
            <a:ext cx="76200" cy="449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2" descr="C:\Documents and Settings\Administrator\桌面\t014451fc691dd080e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1463"/>
            <a:ext cx="9144000" cy="5316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6" name="矩形 3"/>
          <p:cNvSpPr/>
          <p:nvPr/>
        </p:nvSpPr>
        <p:spPr>
          <a:xfrm>
            <a:off x="0" y="0"/>
            <a:ext cx="9144000" cy="1384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北京空军总医院感染控制科主任</a:t>
            </a:r>
            <a:r>
              <a:rPr lang="zh-CN" altLang="en-US" sz="28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曹晋桂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建议，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N95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口罩并</a:t>
            </a:r>
            <a:r>
              <a:rPr lang="zh-CN" altLang="en-US" sz="2800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不宜长时间佩戴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。因该种口罩的密闭性好，容易使市民出现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呼吸不畅、缺氧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等情况。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4" descr="QQ截图201408251327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4038600"/>
            <a:ext cx="4800600" cy="281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0" name="图片 10" descr="16093799副本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505200"/>
            <a:ext cx="4724400" cy="335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1" name="图片 9" descr="2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5181600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2" name="Picture 5" descr="儿童口罩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990600"/>
            <a:ext cx="3962400" cy="289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3" name="Text Box 3"/>
          <p:cNvSpPr txBox="1"/>
          <p:nvPr/>
        </p:nvSpPr>
        <p:spPr>
          <a:xfrm>
            <a:off x="0" y="228600"/>
            <a:ext cx="91440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3600" b="1" dirty="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托玛琳防护口罩</a:t>
            </a:r>
            <a:endParaRPr lang="zh-CN" altLang="en-US" sz="3600" b="1" dirty="0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4753" name="图片 1" descr="口罩"/>
          <p:cNvPicPr>
            <a:picLocks noChangeAspect="1"/>
          </p:cNvPicPr>
          <p:nvPr/>
        </p:nvPicPr>
        <p:blipFill>
          <a:blip r:embed="rId1"/>
          <a:srcRect l="41937" t="1848" r="8585" b="17120"/>
          <a:stretch>
            <a:fillRect/>
          </a:stretch>
        </p:blipFill>
        <p:spPr>
          <a:xfrm>
            <a:off x="266700" y="292100"/>
            <a:ext cx="4314825" cy="3425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4" name="Text Box 3"/>
          <p:cNvSpPr txBox="1"/>
          <p:nvPr/>
        </p:nvSpPr>
        <p:spPr>
          <a:xfrm>
            <a:off x="0" y="0"/>
            <a:ext cx="73152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3600" b="1" dirty="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托玛琳防护口罩</a:t>
            </a:r>
            <a:endParaRPr lang="zh-CN" altLang="en-US" sz="3600" b="1" dirty="0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55" name="Text Box 5"/>
          <p:cNvSpPr txBox="1"/>
          <p:nvPr/>
        </p:nvSpPr>
        <p:spPr>
          <a:xfrm>
            <a:off x="0" y="4027488"/>
            <a:ext cx="2432050" cy="28305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>
              <a:lnSpc>
                <a:spcPct val="150000"/>
              </a:lnSpc>
              <a:buClr>
                <a:srgbClr val="008000"/>
              </a:buClr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竹炭纤维功效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lnSpc>
                <a:spcPct val="150000"/>
              </a:lnSpc>
              <a:buClr>
                <a:srgbClr val="008000"/>
              </a:buClr>
              <a:buChar char="l"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过滤粉尘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lnSpc>
                <a:spcPct val="150000"/>
              </a:lnSpc>
              <a:buClr>
                <a:srgbClr val="008000"/>
              </a:buClr>
              <a:buChar char="l"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有害气体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lnSpc>
                <a:spcPct val="150000"/>
              </a:lnSpc>
              <a:buClr>
                <a:srgbClr val="008000"/>
              </a:buClr>
              <a:buChar char="l"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雾霾PM2.5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lnSpc>
                <a:spcPct val="150000"/>
              </a:lnSpc>
              <a:buClr>
                <a:srgbClr val="008000"/>
              </a:buClr>
              <a:buChar char="l"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防毒 防臭 滤菌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4756" name="Picture 5" descr="8113-12021312014338"/>
          <p:cNvPicPr>
            <a:picLocks noChangeAspect="1"/>
          </p:cNvPicPr>
          <p:nvPr/>
        </p:nvPicPr>
        <p:blipFill>
          <a:blip r:embed="rId2">
            <a:lum bright="17999" contrast="-17999"/>
          </a:blip>
          <a:stretch>
            <a:fillRect/>
          </a:stretch>
        </p:blipFill>
        <p:spPr>
          <a:xfrm>
            <a:off x="5181600" y="762000"/>
            <a:ext cx="3711575" cy="594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7" name="Text Box 6"/>
          <p:cNvSpPr txBox="1"/>
          <p:nvPr/>
        </p:nvSpPr>
        <p:spPr>
          <a:xfrm>
            <a:off x="2432050" y="4206875"/>
            <a:ext cx="2862263" cy="2651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托玛琳功效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spcBef>
                <a:spcPct val="50000"/>
              </a:spcBef>
              <a:buClr>
                <a:srgbClr val="009900"/>
              </a:buClr>
              <a:buChar char="l"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抑制细菌繁殖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spcBef>
                <a:spcPct val="50000"/>
              </a:spcBef>
              <a:buClr>
                <a:srgbClr val="009900"/>
              </a:buClr>
              <a:buChar char="l"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改善面部血液循环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spcBef>
                <a:spcPct val="50000"/>
              </a:spcBef>
              <a:buClr>
                <a:srgbClr val="009900"/>
              </a:buClr>
              <a:buChar char="l"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清洁美容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spcBef>
                <a:spcPct val="50000"/>
              </a:spcBef>
              <a:buClr>
                <a:srgbClr val="009900"/>
              </a:buClr>
              <a:buChar char="l"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减轻皮肤炎症 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Rectangle 2"/>
          <p:cNvSpPr/>
          <p:nvPr/>
        </p:nvSpPr>
        <p:spPr>
          <a:xfrm>
            <a:off x="76200" y="6432550"/>
            <a:ext cx="1389063" cy="34925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>
            <a:solidFill>
              <a:srgbClr val="969696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indent="0" algn="ctr" eaLnBrk="0" hangingPunct="0"/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华文黑体" panose="02010600040101010101" pitchFamily="2" charset="-122"/>
              </a:rPr>
              <a:t>YOUR  LOGO</a:t>
            </a:r>
            <a:endParaRPr lang="zh-CN" altLang="en-US" sz="18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577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7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QQ图片20161207140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8" y="588963"/>
            <a:ext cx="8770937" cy="568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801" name="图片 3" descr="厨房油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11113"/>
            <a:ext cx="9137650" cy="682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图片 2" descr="厨房油烟2"/>
          <p:cNvSpPr>
            <a:spLocks noChangeAspect="1"/>
          </p:cNvSpPr>
          <p:nvPr/>
        </p:nvSpPr>
        <p:spPr>
          <a:xfrm>
            <a:off x="122238" y="11113"/>
            <a:ext cx="7321550" cy="56610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indent="0" algn="ctr" eaLnBrk="0" hangingPunct="0"/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6" name="图片 5" descr="二手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8" y="11113"/>
            <a:ext cx="7924800" cy="6029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二手烟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157163"/>
            <a:ext cx="6751638" cy="55149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6"/>
          <p:cNvGrpSpPr/>
          <p:nvPr/>
        </p:nvGrpSpPr>
        <p:grpSpPr>
          <a:xfrm>
            <a:off x="1465263" y="382588"/>
            <a:ext cx="6605587" cy="5289550"/>
            <a:chOff x="58" y="1205"/>
            <a:chExt cx="8412" cy="9575"/>
          </a:xfrm>
        </p:grpSpPr>
        <p:sp>
          <p:nvSpPr>
            <p:cNvPr id="8" name="文本框 7"/>
            <p:cNvSpPr txBox="1"/>
            <p:nvPr/>
          </p:nvSpPr>
          <p:spPr>
            <a:xfrm>
              <a:off x="1350" y="1852"/>
              <a:ext cx="6312" cy="14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400" b="1" kern="1200" cap="none" spc="0" normalizeH="0" baseline="0" noProof="1">
                  <a:solidFill>
                    <a:srgbClr val="C0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宋体" panose="02010600030101010101" pitchFamily="2" charset="-122"/>
                </a:rPr>
                <a:t>螨   虫</a:t>
              </a:r>
              <a:endParaRPr kumimoji="0" lang="zh-CN" altLang="en-US" sz="4400" b="1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4" name="组合 10"/>
          <p:cNvGrpSpPr/>
          <p:nvPr/>
        </p:nvGrpSpPr>
        <p:grpSpPr>
          <a:xfrm>
            <a:off x="2633663" y="749300"/>
            <a:ext cx="6269037" cy="4926013"/>
            <a:chOff x="2421" y="1529"/>
            <a:chExt cx="9872" cy="7759"/>
          </a:xfrm>
        </p:grpSpPr>
        <p:grpSp>
          <p:nvGrpSpPr>
            <p:cNvPr id="76808" name="组合 11"/>
            <p:cNvGrpSpPr/>
            <p:nvPr/>
          </p:nvGrpSpPr>
          <p:grpSpPr>
            <a:xfrm>
              <a:off x="2421" y="2012"/>
              <a:ext cx="9872" cy="7276"/>
              <a:chOff x="2528" y="2101"/>
              <a:chExt cx="9872" cy="7276"/>
            </a:xfrm>
          </p:grpSpPr>
          <p:grpSp>
            <p:nvGrpSpPr>
              <p:cNvPr id="76809" name="组合 12"/>
              <p:cNvGrpSpPr/>
              <p:nvPr/>
            </p:nvGrpSpPr>
            <p:grpSpPr>
              <a:xfrm>
                <a:off x="2528" y="2101"/>
                <a:ext cx="9873" cy="7277"/>
                <a:chOff x="0" y="1773"/>
                <a:chExt cx="14308" cy="9185"/>
              </a:xfrm>
            </p:grpSpPr>
            <p:pic>
              <p:nvPicPr>
                <p:cNvPr id="76810" name="图片 8" descr="百日咳杆菌.jp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08" y="2908"/>
                  <a:ext cx="4500" cy="45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76811" name="图片 4" descr="带状疱疹.jp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25" y="6195"/>
                  <a:ext cx="5798" cy="476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76812" name="TextBox 5"/>
                <p:cNvSpPr txBox="1"/>
                <p:nvPr/>
              </p:nvSpPr>
              <p:spPr>
                <a:xfrm>
                  <a:off x="9935" y="7315"/>
                  <a:ext cx="1908" cy="26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indent="0" algn="r" eaLnBrk="0" hangingPunct="0"/>
                  <a:r>
                    <a:rPr lang="zh-CN" altLang="en-US" sz="4000" dirty="0">
                      <a:solidFill>
                        <a:srgbClr val="FFFF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水痘</a:t>
                  </a:r>
                  <a:endParaRPr lang="zh-CN" altLang="en-US" sz="40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pic>
            <p:nvPicPr>
              <p:cNvPr id="76813" name="Picture 8"/>
              <p:cNvPicPr>
                <a:picLocks noChangeAspect="1"/>
              </p:cNvPicPr>
              <p:nvPr/>
            </p:nvPicPr>
            <p:blipFill>
              <a:blip r:embed="rId6"/>
              <a:srcRect l="22145" t="31496" r="55363" b="31496"/>
              <a:stretch>
                <a:fillRect/>
              </a:stretch>
            </p:blipFill>
            <p:spPr>
              <a:xfrm>
                <a:off x="6341" y="2212"/>
                <a:ext cx="3469" cy="350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76814" name="文本框 20"/>
            <p:cNvSpPr txBox="1"/>
            <p:nvPr/>
          </p:nvSpPr>
          <p:spPr>
            <a:xfrm>
              <a:off x="2421" y="1529"/>
              <a:ext cx="8487" cy="10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indent="0"/>
              <a:r>
                <a:rPr lang="zh-CN" altLang="en-US" sz="3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细菌病毒等生物污染物</a:t>
              </a:r>
              <a:endPara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815" name="内容占位符 3" descr="水痘.jpg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7400" y="9704388"/>
            <a:ext cx="4495800" cy="5183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16" name="内容占位符 11" descr="甲流.jpg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13" y="9834563"/>
            <a:ext cx="6251575" cy="7354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17" name="内容占位符 3" descr="SARS.jpg"/>
          <p:cNvPicPr>
            <a:picLocks noGrp="1"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814638"/>
            <a:ext cx="8331200" cy="7019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18" name="Picture 11"/>
          <p:cNvPicPr>
            <a:picLocks noGrp="1" noChangeAspect="1"/>
          </p:cNvPicPr>
          <p:nvPr/>
        </p:nvPicPr>
        <p:blipFill>
          <a:blip r:embed="rId10"/>
          <a:srcRect l="12549" t="25194" r="46111" b="27333"/>
          <a:stretch>
            <a:fillRect/>
          </a:stretch>
        </p:blipFill>
        <p:spPr>
          <a:xfrm>
            <a:off x="92075" y="1912938"/>
            <a:ext cx="13354050" cy="15200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825" name="Picture 4" descr="101822230_20151118162728"/>
          <p:cNvPicPr>
            <a:picLocks noChangeAspect="1"/>
          </p:cNvPicPr>
          <p:nvPr/>
        </p:nvPicPr>
        <p:blipFill>
          <a:blip r:embed="rId1"/>
          <a:srcRect t="53510"/>
          <a:stretch>
            <a:fillRect/>
          </a:stretch>
        </p:blipFill>
        <p:spPr>
          <a:xfrm>
            <a:off x="0" y="0"/>
            <a:ext cx="4376738" cy="671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6" name="图片 228355" descr="QQ图片201601151240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0"/>
            <a:ext cx="5303838" cy="6718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8849" name="Picture 2" descr="201301111902550155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9873" name="Picture 2" descr="25D3C5E7-D639-CE4D-58BF-CD343AEC0A0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0" y="3352800"/>
            <a:ext cx="5715000" cy="3543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4" name="Picture 3" descr="u=2837448250,2804637447&amp;fm=21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52400"/>
            <a:ext cx="2714625" cy="312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5" name="Picture 4" descr="bki-20131204141333-7218380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4114800"/>
            <a:ext cx="3275013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6" name="Picture 5" descr="QQ截图201405261047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52400"/>
            <a:ext cx="2743200" cy="312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7" name="Picture 6" descr="QQ截图201405261115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" y="76200"/>
            <a:ext cx="3351212" cy="388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Rectangle 2"/>
          <p:cNvSpPr/>
          <p:nvPr/>
        </p:nvSpPr>
        <p:spPr>
          <a:xfrm>
            <a:off x="76200" y="6432550"/>
            <a:ext cx="1389063" cy="34925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>
            <a:solidFill>
              <a:srgbClr val="969696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indent="0" algn="ctr" eaLnBrk="0" hangingPunct="0"/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华文黑体" panose="02010600040101010101" pitchFamily="2" charset="-122"/>
              </a:rPr>
              <a:t>YOUR  LOGO</a:t>
            </a:r>
            <a:endParaRPr lang="zh-CN" altLang="en-US" sz="18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89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2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027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027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152400"/>
            <a:ext cx="9144000" cy="6853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7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8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75" y="508000"/>
            <a:ext cx="9144000" cy="65024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355600" y="0"/>
            <a:ext cx="9096375" cy="6637338"/>
            <a:chOff x="0" y="0"/>
            <a:chExt cx="14324" cy="10452"/>
          </a:xfrm>
        </p:grpSpPr>
        <p:pic>
          <p:nvPicPr>
            <p:cNvPr id="80905" name="Picture 4" descr="JA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7515" cy="49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0906" name="Picture 6" descr="Ja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8" y="5103"/>
              <a:ext cx="6837" cy="52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0907" name="Picture 5" descr="JA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60" y="120"/>
              <a:ext cx="6748" cy="481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0908" name="Picture 7" descr="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4920"/>
              <a:ext cx="7375" cy="553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 spd="med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0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0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0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9217" name="Picture 2" descr="BD06597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333375"/>
            <a:ext cx="2519363" cy="1779588"/>
          </a:xfrm>
          <a:prstGeom prst="rect">
            <a:avLst/>
          </a:prstGeom>
          <a:noFill/>
          <a:ln w="9525">
            <a:noFill/>
          </a:ln>
          <a:effectLst>
            <a:outerShdw dist="53882" dir="2699999" algn="ctr" rotWithShape="0">
              <a:schemeClr val="bg2"/>
            </a:outerShdw>
          </a:effectLst>
        </p:spPr>
      </p:pic>
      <p:pic>
        <p:nvPicPr>
          <p:cNvPr id="9218" name="Picture 3" descr="PE02967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38" y="765175"/>
            <a:ext cx="1600200" cy="1368425"/>
          </a:xfrm>
          <a:prstGeom prst="rect">
            <a:avLst/>
          </a:prstGeom>
          <a:noFill/>
          <a:ln w="9525">
            <a:noFill/>
          </a:ln>
          <a:effectLst>
            <a:outerShdw dist="68386" dir="1308196" algn="ctr" rotWithShape="0">
              <a:schemeClr val="bg2"/>
            </a:outerShdw>
          </a:effectLst>
        </p:spPr>
      </p:pic>
      <p:pic>
        <p:nvPicPr>
          <p:cNvPr id="9219" name="Picture 4" descr="SY01064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63" y="620713"/>
            <a:ext cx="2124075" cy="1325562"/>
          </a:xfrm>
          <a:prstGeom prst="rect">
            <a:avLst/>
          </a:prstGeom>
          <a:noFill/>
          <a:ln w="9525">
            <a:noFill/>
          </a:ln>
          <a:effectLst>
            <a:outerShdw dist="80319" dir="1106137" algn="ctr" rotWithShape="0">
              <a:schemeClr val="bg2"/>
            </a:outerShdw>
          </a:effectLst>
        </p:spPr>
      </p:pic>
      <p:pic>
        <p:nvPicPr>
          <p:cNvPr id="9220" name="Picture 5" descr="PE02545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338" y="476250"/>
            <a:ext cx="1728787" cy="1368425"/>
          </a:xfrm>
          <a:prstGeom prst="rect">
            <a:avLst/>
          </a:prstGeom>
          <a:noFill/>
          <a:ln w="9525">
            <a:noFill/>
          </a:ln>
          <a:effectLst>
            <a:outerShdw dist="45791" dir="3378595" algn="ctr" rotWithShape="0">
              <a:schemeClr val="bg2"/>
            </a:outerShdw>
          </a:effectLst>
        </p:spPr>
      </p:pic>
      <p:pic>
        <p:nvPicPr>
          <p:cNvPr id="9221" name="Picture 6" descr="IN00392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8" y="3644900"/>
            <a:ext cx="1874837" cy="1409700"/>
          </a:xfrm>
          <a:prstGeom prst="rect">
            <a:avLst/>
          </a:prstGeom>
          <a:noFill/>
          <a:ln w="9525">
            <a:noFill/>
          </a:ln>
          <a:effectLst>
            <a:outerShdw dist="53882" dir="2699999" algn="ctr" rotWithShape="0">
              <a:schemeClr val="bg2"/>
            </a:outerShdw>
          </a:effectLst>
        </p:spPr>
      </p:pic>
      <p:pic>
        <p:nvPicPr>
          <p:cNvPr id="9222" name="Picture 7" descr="SO01885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3429000"/>
            <a:ext cx="1905000" cy="2514600"/>
          </a:xfrm>
          <a:prstGeom prst="rect">
            <a:avLst/>
          </a:prstGeom>
          <a:noFill/>
          <a:ln w="9525">
            <a:noFill/>
          </a:ln>
          <a:effectLst>
            <a:outerShdw dist="63500" dir="2212193" algn="ctr" rotWithShape="0">
              <a:schemeClr val="bg2"/>
            </a:outerShdw>
          </a:effectLst>
        </p:spPr>
      </p:pic>
      <p:sp>
        <p:nvSpPr>
          <p:cNvPr id="9223" name="Text Box 8"/>
          <p:cNvSpPr txBox="1"/>
          <p:nvPr/>
        </p:nvSpPr>
        <p:spPr>
          <a:xfrm>
            <a:off x="3657600" y="3733800"/>
            <a:ext cx="1944688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3200" b="1" dirty="0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可以导致</a:t>
            </a:r>
            <a:endParaRPr lang="zh-CN" altLang="en-US" sz="3200" b="1" dirty="0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6629400" y="3521075"/>
            <a:ext cx="1865313" cy="210185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45791" dir="2021404" algn="ctr" rotWithShape="0">
              <a:srgbClr val="FFFFFF"/>
            </a:outerShdw>
          </a:effectLst>
        </p:spPr>
        <p:txBody>
          <a:bodyPr wrap="none"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呼吸</a:t>
            </a:r>
            <a:endParaRPr kumimoji="0" lang="zh-CN" altLang="en-US" sz="4400" b="1" kern="1200" cap="none" spc="0" normalizeH="0" baseline="0" noProof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心跳</a:t>
            </a:r>
            <a:endParaRPr kumimoji="0" lang="zh-CN" altLang="en-US" sz="4400" b="1" kern="1200" cap="none" spc="0" normalizeH="0" baseline="0" noProof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kern="1200" cap="none" spc="0" normalizeH="0" baseline="0" noProof="0">
                <a:solidFill>
                  <a:srgbClr val="FC12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骤停！</a:t>
            </a:r>
            <a:endParaRPr kumimoji="0" lang="zh-CN" altLang="en-US" sz="4400" b="1" kern="1200" cap="none" spc="0" normalizeH="0" baseline="0" noProof="0">
              <a:solidFill>
                <a:srgbClr val="FC12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9225" name="Text Box 10"/>
          <p:cNvSpPr txBox="1"/>
          <p:nvPr/>
        </p:nvSpPr>
        <p:spPr>
          <a:xfrm>
            <a:off x="685800" y="2209800"/>
            <a:ext cx="1828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急    病</a:t>
            </a:r>
            <a:endParaRPr lang="zh-CN" altLang="en-US" sz="2400" b="1" i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6" name="Text Box 11"/>
          <p:cNvSpPr txBox="1"/>
          <p:nvPr/>
        </p:nvSpPr>
        <p:spPr>
          <a:xfrm>
            <a:off x="3048000" y="2209800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创   伤</a:t>
            </a:r>
            <a:endParaRPr lang="zh-CN" altLang="en-US" sz="2400" b="1" i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7" name="Text Box 12"/>
          <p:cNvSpPr txBox="1"/>
          <p:nvPr/>
        </p:nvSpPr>
        <p:spPr>
          <a:xfrm>
            <a:off x="5029200" y="2209800"/>
            <a:ext cx="1295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溺   水</a:t>
            </a:r>
            <a:endParaRPr lang="zh-CN" altLang="en-US" sz="2400" b="1" i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8" name="Text Box 13"/>
          <p:cNvSpPr txBox="1"/>
          <p:nvPr/>
        </p:nvSpPr>
        <p:spPr>
          <a:xfrm>
            <a:off x="7239000" y="2209800"/>
            <a:ext cx="1371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   毒</a:t>
            </a:r>
            <a:endParaRPr lang="zh-CN" altLang="en-US" sz="2400" b="1" i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9" name="Text Box 14"/>
          <p:cNvSpPr txBox="1"/>
          <p:nvPr/>
        </p:nvSpPr>
        <p:spPr>
          <a:xfrm>
            <a:off x="533400" y="5181600"/>
            <a:ext cx="2057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触电、雷击</a:t>
            </a:r>
            <a:endParaRPr lang="zh-CN" altLang="en-US" sz="2400" b="1" i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21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88900"/>
            <a:ext cx="3970338" cy="3117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2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3406775"/>
            <a:ext cx="3968750" cy="2897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3" name="图片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-20637"/>
            <a:ext cx="5149850" cy="6840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p>
            <a:endParaRPr lang="zh-CN" altLang="zh-CN" dirty="0"/>
          </a:p>
        </p:txBody>
      </p:sp>
      <p:sp>
        <p:nvSpPr>
          <p:cNvPr id="82946" name="Rectangle 3"/>
          <p:cNvSpPr>
            <a:spLocks noGrp="1" noRot="1"/>
          </p:cNvSpPr>
          <p:nvPr>
            <p:ph type="body"/>
          </p:nvPr>
        </p:nvSpPr>
        <p:spPr>
          <a:ln/>
        </p:spPr>
        <p:txBody>
          <a:bodyPr vert="horz" wrap="square" lIns="91440" tIns="45720" rIns="91440" bIns="45720" anchor="t"/>
          <a:p>
            <a:endParaRPr lang="zh-CN" altLang="zh-CN" dirty="0"/>
          </a:p>
        </p:txBody>
      </p:sp>
      <p:pic>
        <p:nvPicPr>
          <p:cNvPr id="82947" name="Picture 4" descr="mmexport14061226880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513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7939" name="Picture 3" descr="B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575"/>
            <a:ext cx="6350000" cy="570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25" name="Picture 6" descr="J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3" y="155575"/>
            <a:ext cx="6538912" cy="5060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23" name="Picture 4" descr="j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274638"/>
            <a:ext cx="6872288" cy="4419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103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088" y="387350"/>
            <a:ext cx="5592762" cy="4194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24" name="Picture 5" descr="j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388" y="463550"/>
            <a:ext cx="5791200" cy="4230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104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88" y="-138112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225283" descr="QQ图片201601151240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88" y="-23812"/>
            <a:ext cx="9144000" cy="662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3969" name="Picture 2" descr="0823-00174-001b2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1906588"/>
            <a:ext cx="3351212" cy="251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3970" name="Picture 3" descr="2006060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06588"/>
            <a:ext cx="5691188" cy="4764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3971" name="Picture 4" descr="u=895711113,3548501047&amp;fm=21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4497388"/>
            <a:ext cx="3351212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3972" name="WordArt 5" descr="weave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38150"/>
            <a:ext cx="9131300" cy="946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3" name="标题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30263"/>
          </a:xfrm>
          <a:ln/>
        </p:spPr>
        <p:txBody>
          <a:bodyPr vert="horz" wrap="square" lIns="91440" tIns="45720" rIns="91440" bIns="45720" anchor="ctr"/>
          <a:p>
            <a:r>
              <a:rPr lang="zh-CN" altLang="en-US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治理室内污染</a:t>
            </a:r>
            <a:endParaRPr lang="zh-CN" altLang="en-US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1752600"/>
            <a:ext cx="8455025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自然通风法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通过开窗通风，使空气自然流动。但这种方法只用于清除室内异味，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无法彻底根除室内污染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 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吸附法（活性炭，植物）</a:t>
            </a:r>
            <a:endParaRPr kumimoji="0" lang="en-US" altLang="zh-CN" sz="3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活性炭能在表面吸附一定的有害气体。活性炭吸附饱和后就失效，而且容易引起二次污染，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目前在室内污染中很少用。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绿植属于被动吸附，对灰尘有一定的净化效果，但不明显。而且晚上植物会吸氧，人晚上也吸氧，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容易造成胸闷气短。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AutoNum type="arabicPlain" startAt="3"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化学除味剂法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效果不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持久，并且有一定的副毒作用，容易引起二次污染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p>
            <a:r>
              <a:rPr lang="zh-CN" altLang="en-US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治理室内污染</a:t>
            </a:r>
            <a:endParaRPr lang="zh-CN" altLang="en-US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601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p>
            <a:pPr marL="0" indent="0"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</a:rPr>
              <a:t>、使用空气净化设备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0033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使用空气净化器等专业设备，是目前最有效的改善室内空气的方法。空气净化器具有多重净化技术，可净化粉尘，雾霾，细菌，甲醛等多种污染物，在净化空气方面，有着明显的作用，目前已经得到越来越多家庭的认可。</a:t>
            </a:r>
            <a:endParaRPr lang="en-US" altLang="zh-CN" sz="2400" dirty="0">
              <a:solidFill>
                <a:srgbClr val="0033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33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endParaRPr lang="zh-CN" altLang="en-US" sz="2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3659188"/>
            <a:ext cx="8035925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8" y="3659188"/>
            <a:ext cx="7253287" cy="2825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Rectangle 2"/>
          <p:cNvSpPr>
            <a:spLocks noGrp="1"/>
          </p:cNvSpPr>
          <p:nvPr/>
        </p:nvSpPr>
        <p:spPr>
          <a:xfrm>
            <a:off x="0" y="153988"/>
            <a:ext cx="8915400" cy="12176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 eaLnBrk="0" hangingPunct="0">
              <a:lnSpc>
                <a:spcPct val="120000"/>
              </a:lnSpc>
            </a:pPr>
            <a:r>
              <a:rPr lang="zh-CN" altLang="en-US" sz="3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国家卫生计生委关于印发全民健康素养促进行动规划（2014-2016年）的通知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2" name="Rectangle 3"/>
          <p:cNvSpPr>
            <a:spLocks noGrp="1"/>
          </p:cNvSpPr>
          <p:nvPr/>
        </p:nvSpPr>
        <p:spPr>
          <a:xfrm>
            <a:off x="1588" y="1301750"/>
            <a:ext cx="9142412" cy="51784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第一章第二条规定：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zh-CN" altLang="en-US" sz="2800" b="1" u="sng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大力推行全民“3+1”工程。</a:t>
            </a:r>
            <a:endParaRPr lang="zh-CN" altLang="en-US" sz="2800" b="1" u="sng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为彻底改变我国公民“重医疗，轻预防”的倾向，减轻国家医疗开支，减轻医院负担，改善医患关系，让健康惠及到每一个家庭，现向全国推行全民“3+1”工程，作为现代健康文明家庭的标准。                                                                “3+1”工程，即：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三计：体温计、体重计、血压计；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一器：空气净化器；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806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637" y="0"/>
            <a:ext cx="9183687" cy="6881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7" y="90488"/>
            <a:ext cx="8955087" cy="6677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123825"/>
            <a:ext cx="9131300" cy="6757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23825"/>
            <a:ext cx="7943850" cy="6786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10008" b="26741"/>
          <a:stretch>
            <a:fillRect/>
          </a:stretch>
        </p:blipFill>
        <p:spPr>
          <a:xfrm>
            <a:off x="1160463" y="247650"/>
            <a:ext cx="7196137" cy="6519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t="10712"/>
          <a:stretch>
            <a:fillRect/>
          </a:stretch>
        </p:blipFill>
        <p:spPr>
          <a:xfrm>
            <a:off x="2314575" y="247650"/>
            <a:ext cx="5827713" cy="644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450" name="图片 214020" descr="QQ图片201601261522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Rectang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40750" cy="6858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dirty="0">
                <a:solidFill>
                  <a:srgbClr val="001F82"/>
                </a:solidFill>
              </a:rPr>
              <a:t>国际互认权威空气净化检测报告</a:t>
            </a:r>
            <a:endParaRPr lang="zh-CN" altLang="en-US" dirty="0">
              <a:solidFill>
                <a:srgbClr val="001F82"/>
              </a:solidFill>
            </a:endParaRPr>
          </a:p>
        </p:txBody>
      </p:sp>
      <p:pic>
        <p:nvPicPr>
          <p:cNvPr id="89090" name="图片 212995" descr="净化器检测报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8200"/>
            <a:ext cx="9144000" cy="601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Rectangle 2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solidFill>
                  <a:srgbClr val="FF6600"/>
                </a:solidFill>
              </a:rPr>
              <a:t>高效空气净化器关键是滤芯设计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90114" name="Rectangle 3"/>
          <p:cNvSpPr>
            <a:spLocks noGrp="1"/>
          </p:cNvSpPr>
          <p:nvPr>
            <p:ph type="body"/>
          </p:nvPr>
        </p:nvSpPr>
        <p:spPr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pic>
        <p:nvPicPr>
          <p:cNvPr id="90115" name="Picture 4" descr="四层原理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19200"/>
            <a:ext cx="8458200" cy="4989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137" name="图片 1" descr="1467876119494054486"/>
          <p:cNvPicPr>
            <a:picLocks noChangeAspect="1"/>
          </p:cNvPicPr>
          <p:nvPr/>
        </p:nvPicPr>
        <p:blipFill>
          <a:blip r:embed="rId1"/>
          <a:srcRect l="5005" t="8118" r="7106" b="12614"/>
          <a:stretch>
            <a:fillRect/>
          </a:stretch>
        </p:blipFill>
        <p:spPr>
          <a:xfrm>
            <a:off x="68263" y="39688"/>
            <a:ext cx="9032875" cy="67643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 noRot="1"/>
          </p:cNvSpPr>
          <p:nvPr>
            <p:ph type="title"/>
          </p:nvPr>
        </p:nvSpPr>
        <p:spPr>
          <a:xfrm>
            <a:off x="381000" y="3048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200" b="1" dirty="0">
                <a:solidFill>
                  <a:srgbClr val="0148BB"/>
                </a:solidFill>
                <a:ea typeface="黑体" panose="02010609060101010101" pitchFamily="49" charset="-122"/>
              </a:rPr>
              <a:t>进行急救术培训的必要性</a:t>
            </a:r>
            <a:endParaRPr lang="zh-CN" altLang="en-US" sz="4200" b="1" dirty="0">
              <a:solidFill>
                <a:srgbClr val="0148BB"/>
              </a:solidFill>
              <a:ea typeface="黑体" panose="02010609060101010101" pitchFamily="49" charset="-122"/>
            </a:endParaRPr>
          </a:p>
        </p:txBody>
      </p:sp>
      <p:sp>
        <p:nvSpPr>
          <p:cNvPr id="10242" name="Text Box 4"/>
          <p:cNvSpPr txBox="1"/>
          <p:nvPr/>
        </p:nvSpPr>
        <p:spPr>
          <a:xfrm>
            <a:off x="990600" y="4419600"/>
            <a:ext cx="8382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>
              <a:spcBef>
                <a:spcPct val="50000"/>
              </a:spcBef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3" name="Picture 5" descr="UI7~24@8{1@K]SL$@8X9[B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590800"/>
            <a:ext cx="3962400" cy="388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Picture 7" descr="~]IHDQFD4UMMYN)]3@H0OH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14600"/>
            <a:ext cx="3762375" cy="403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Text Box 8"/>
          <p:cNvSpPr txBox="1"/>
          <p:nvPr/>
        </p:nvSpPr>
        <p:spPr>
          <a:xfrm>
            <a:off x="381000" y="1447800"/>
            <a:ext cx="8153400" cy="914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>
              <a:spcBef>
                <a:spcPct val="5000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根据省急救中心2013年非正常死亡数据统计显示，排名第一的是心肌梗死，心梗的死亡率达到13.6%，心梗的死亡速度非常快，必须在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分钟内开始急救，所以这是整个社会必须普及的一项内容。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1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  <a:ln/>
        </p:spPr>
        <p:txBody>
          <a:bodyPr vert="horz" wrap="square" lIns="91440" tIns="45720" rIns="91440" bIns="45720" anchor="ctr"/>
          <a:p>
            <a:r>
              <a:rPr lang="zh-CN" altLang="en-US" b="1" dirty="0">
                <a:solidFill>
                  <a:srgbClr val="FF0000"/>
                </a:solidFill>
              </a:rPr>
              <a:t>净化器净化前后对比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2162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vert="horz" wrap="square" lIns="91440" tIns="45720" rIns="91440" bIns="45720" anchor="t"/>
          <a:p>
            <a:endParaRPr lang="zh-CN" altLang="zh-CN" dirty="0"/>
          </a:p>
        </p:txBody>
      </p:sp>
      <p:pic>
        <p:nvPicPr>
          <p:cNvPr id="92163" name="Picture 4" descr="20140812_1216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7463"/>
            <a:ext cx="9144000" cy="290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4" name="Picture 5" descr="QQ图片201408121237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4925"/>
            <a:ext cx="9144000" cy="302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3185" name="图片 2" descr="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24400"/>
            <a:ext cx="2133600" cy="213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6" name="Text Box 4"/>
          <p:cNvSpPr txBox="1"/>
          <p:nvPr/>
        </p:nvSpPr>
        <p:spPr>
          <a:xfrm>
            <a:off x="533400" y="990600"/>
            <a:ext cx="2671763" cy="517525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rgbClr val="7A8E99"/>
            </a:outerShdw>
          </a:effectLst>
        </p:spPr>
        <p:txBody>
          <a:bodyPr wrap="none" anchor="t">
            <a:spAutoFit/>
          </a:bodyPr>
          <a:p>
            <a:pPr indent="0" algn="ctr" defTabSz="914400"/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诺盾空气净化器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7" name="Text Box 5"/>
          <p:cNvSpPr txBox="1"/>
          <p:nvPr/>
        </p:nvSpPr>
        <p:spPr>
          <a:xfrm>
            <a:off x="1981200" y="4876800"/>
            <a:ext cx="2362200" cy="162560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rgbClr val="7A8E99"/>
            </a:outerShdw>
          </a:effectLst>
        </p:spPr>
        <p:txBody>
          <a:bodyPr anchor="t">
            <a:spAutoFit/>
          </a:bodyPr>
          <a:p>
            <a:pPr indent="0" defTabSz="914400">
              <a:lnSpc>
                <a:spcPct val="140000"/>
              </a:lnSpc>
            </a:pP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价格：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9300</a:t>
            </a: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元</a:t>
            </a:r>
            <a:endParaRPr lang="zh-CN" altLang="en-US" sz="2400" b="1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defTabSz="914400">
              <a:lnSpc>
                <a:spcPct val="140000"/>
              </a:lnSpc>
            </a:pP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功率：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</a:t>
            </a:r>
            <a:endParaRPr lang="en-US" altLang="zh-CN" sz="2400" b="1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defTabSz="914400">
              <a:lnSpc>
                <a:spcPct val="140000"/>
              </a:lnSpc>
            </a:pP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噪音：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30</a:t>
            </a: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分贝</a:t>
            </a:r>
            <a:endParaRPr lang="zh-CN" altLang="en-US" sz="2400" b="1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8" name="Text Box 10"/>
          <p:cNvSpPr txBox="1"/>
          <p:nvPr/>
        </p:nvSpPr>
        <p:spPr>
          <a:xfrm>
            <a:off x="2057400" y="1828800"/>
            <a:ext cx="2274888" cy="215900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rgbClr val="7A8E99"/>
            </a:outerShdw>
          </a:effectLst>
        </p:spPr>
        <p:txBody>
          <a:bodyPr anchor="t">
            <a:spAutoFit/>
          </a:bodyPr>
          <a:p>
            <a:pPr indent="0" defTabSz="914400">
              <a:lnSpc>
                <a:spcPct val="140000"/>
              </a:lnSpc>
            </a:pP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价格：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6980</a:t>
            </a:r>
            <a:endParaRPr lang="en-US" altLang="zh-CN" sz="2400" b="1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defTabSz="914400">
              <a:lnSpc>
                <a:spcPct val="140000"/>
              </a:lnSpc>
            </a:pP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功率：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45W</a:t>
            </a:r>
            <a:endParaRPr lang="en-US" altLang="zh-CN" sz="2400" b="1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defTabSz="914400">
              <a:lnSpc>
                <a:spcPct val="140000"/>
              </a:lnSpc>
            </a:pP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噪音：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35</a:t>
            </a:r>
            <a:r>
              <a:rPr lang="zh-CN" altLang="en-US" sz="24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分贝</a:t>
            </a:r>
            <a:endParaRPr lang="zh-CN" altLang="en-US" sz="2400" b="1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defTabSz="914400">
              <a:lnSpc>
                <a:spcPct val="140000"/>
              </a:lnSpc>
            </a:pPr>
            <a:endParaRPr lang="en-US" altLang="zh-CN" sz="2400" b="1">
              <a:solidFill>
                <a:srgbClr val="0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9" name="Text Box 4"/>
          <p:cNvSpPr txBox="1"/>
          <p:nvPr/>
        </p:nvSpPr>
        <p:spPr>
          <a:xfrm>
            <a:off x="457200" y="4038600"/>
            <a:ext cx="3398838" cy="519113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rgbClr val="7A8E99"/>
            </a:outerShdw>
          </a:effectLst>
        </p:spPr>
        <p:txBody>
          <a:bodyPr wrap="none" anchor="t">
            <a:spAutoFit/>
          </a:bodyPr>
          <a:p>
            <a:pPr indent="0" algn="ctr" defTabSz="914400"/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安利逸新空气净化器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90" name="Text Box 10"/>
          <p:cNvSpPr txBox="1"/>
          <p:nvPr/>
        </p:nvSpPr>
        <p:spPr>
          <a:xfrm>
            <a:off x="4652963" y="1508125"/>
            <a:ext cx="4191000" cy="3276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9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二款产品均具备以下效果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</a:pP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1、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净化面积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50㎡</a:t>
            </a: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</a:pP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</a:pP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甲醛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去除率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 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96.2%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PM2.5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去除率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：99.2%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</a:pP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9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二手烟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去除率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：98.4%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91" name="Text Box 11"/>
          <p:cNvSpPr txBox="1"/>
          <p:nvPr/>
        </p:nvSpPr>
        <p:spPr>
          <a:xfrm>
            <a:off x="0" y="112713"/>
            <a:ext cx="9144000" cy="525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3200" b="1" dirty="0">
                <a:solidFill>
                  <a:srgbClr val="0099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国内唯一经过微生物与漂浮颗粒物检测合格产品</a:t>
            </a:r>
            <a:endParaRPr lang="zh-CN" altLang="en-US" sz="3200" b="1" dirty="0">
              <a:solidFill>
                <a:srgbClr val="0099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3192" name="Picture 12" descr="QQ图片20150907094250"/>
          <p:cNvPicPr>
            <a:picLocks noChangeAspect="1"/>
          </p:cNvPicPr>
          <p:nvPr/>
        </p:nvPicPr>
        <p:blipFill>
          <a:blip r:embed="rId2"/>
          <a:srcRect l="24260" t="3575" r="28104" b="7645"/>
          <a:stretch>
            <a:fillRect/>
          </a:stretch>
        </p:blipFill>
        <p:spPr>
          <a:xfrm>
            <a:off x="381000" y="1600200"/>
            <a:ext cx="1676400" cy="243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94209" name="Rectangle 2"/>
          <p:cNvSpPr>
            <a:spLocks noGrp="1"/>
          </p:cNvSpPr>
          <p:nvPr>
            <p:ph type="title"/>
          </p:nvPr>
        </p:nvSpPr>
        <p:spPr>
          <a:xfrm>
            <a:off x="457200" y="39688"/>
            <a:ext cx="8229600" cy="1379537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b="1" dirty="0"/>
              <a:t>使用</a:t>
            </a:r>
            <a:r>
              <a:rPr lang="en-US" altLang="zh-CN" b="1" dirty="0"/>
              <a:t>1</a:t>
            </a:r>
            <a:r>
              <a:rPr lang="zh-CN" altLang="en-US" b="1" dirty="0"/>
              <a:t>个月后的净化器滤网</a:t>
            </a:r>
            <a:br>
              <a:rPr lang="zh-CN" altLang="en-US" b="1" dirty="0"/>
            </a:br>
            <a:r>
              <a:rPr lang="zh-CN" altLang="en-US" b="1" dirty="0"/>
              <a:t>让滤芯变黑或者让肺变黑？？</a:t>
            </a:r>
            <a:endParaRPr lang="zh-CN" altLang="en-US" b="1" dirty="0"/>
          </a:p>
        </p:txBody>
      </p:sp>
      <p:pic>
        <p:nvPicPr>
          <p:cNvPr id="94210" name="Picture 3" descr="20140714_1055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5725"/>
            <a:ext cx="9144000" cy="2671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211" name="Picture 4" descr="201206271205145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1300"/>
            <a:ext cx="9144000" cy="2806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Text Box 2"/>
          <p:cNvSpPr txBox="1"/>
          <p:nvPr/>
        </p:nvSpPr>
        <p:spPr>
          <a:xfrm>
            <a:off x="682625" y="331788"/>
            <a:ext cx="7923213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3200" b="1" dirty="0">
                <a:solidFill>
                  <a:srgbClr val="0099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把“森林”搬回家，还卧室一片清新的空气。</a:t>
            </a:r>
            <a:endParaRPr lang="zh-CN" altLang="en-US" sz="3200" b="1" dirty="0">
              <a:solidFill>
                <a:srgbClr val="0099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5234" name="Picture 4" descr="QQ截图201303282217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-480000">
            <a:off x="5867400" y="1600200"/>
            <a:ext cx="2662238" cy="443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Text Box 4"/>
          <p:cNvSpPr txBox="1"/>
          <p:nvPr/>
        </p:nvSpPr>
        <p:spPr>
          <a:xfrm>
            <a:off x="682625" y="1103313"/>
            <a:ext cx="4652963" cy="366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36" name="Text Box 5"/>
          <p:cNvSpPr txBox="1"/>
          <p:nvPr/>
        </p:nvSpPr>
        <p:spPr>
          <a:xfrm>
            <a:off x="642938" y="1233488"/>
            <a:ext cx="4843462" cy="5308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>
              <a:lnSpc>
                <a:spcPct val="80000"/>
              </a:lnSpc>
            </a:pP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哪些场所需要配备净化器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>
              <a:lnSpc>
                <a:spcPct val="80000"/>
              </a:lnSpc>
            </a:pP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80000"/>
              </a:lnSpc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1、有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老人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儿童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孕妇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新 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8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生儿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的居所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80000"/>
              </a:lnSpc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2、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新装修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翻新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的居所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3、有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哮喘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过敏性鼻炎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花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粉过敏症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人员的居所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4、饲养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宠物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的居所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5、较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封闭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或受到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二手烟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影响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  的居所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6、愿享受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高品质生活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的人群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  的居所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/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6257" name="图片 74758" descr="09330769335_500x3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862" y="34925"/>
            <a:ext cx="9278937" cy="6784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Rectangle 2"/>
          <p:cNvSpPr>
            <a:spLocks noGrp="1" noRot="1"/>
          </p:cNvSpPr>
          <p:nvPr/>
        </p:nvSpPr>
        <p:spPr>
          <a:xfrm>
            <a:off x="381000" y="152400"/>
            <a:ext cx="8382000" cy="1219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marL="2422525" indent="-2422525"/>
            <a:r>
              <a:rPr lang="zh-CN" altLang="en-US" sz="36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健 康 五 大 基 石</a:t>
            </a:r>
            <a:r>
              <a:rPr lang="zh-CN" altLang="en-US" sz="3800" b="1" dirty="0">
                <a:solidFill>
                  <a:srgbClr val="0068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</a:t>
            </a:r>
            <a:br>
              <a:rPr lang="en-US" altLang="zh-CN" sz="3800" b="1" dirty="0">
                <a:solidFill>
                  <a:srgbClr val="006866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br>
            <a:endParaRPr lang="en-US" altLang="zh-CN" sz="1400" b="1" dirty="0">
              <a:solidFill>
                <a:srgbClr val="0068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2" name="Rectangle 3"/>
          <p:cNvSpPr>
            <a:spLocks noGrp="1" noRot="1"/>
          </p:cNvSpPr>
          <p:nvPr/>
        </p:nvSpPr>
        <p:spPr>
          <a:xfrm>
            <a:off x="228600" y="1143000"/>
            <a:ext cx="6324600" cy="5181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合理膳食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食</a:t>
            </a:r>
            <a:r>
              <a:rPr lang="zh-CN" altLang="en-US" sz="2800" b="1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盐</a:t>
            </a:r>
            <a:r>
              <a:rPr lang="zh-CN" altLang="en-US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每天</a:t>
            </a:r>
            <a:r>
              <a:rPr lang="en-US" altLang="zh-CN" sz="2800" b="1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800" b="1" dirty="0">
                <a:solidFill>
                  <a:srgbClr val="00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克以下，关注早餐，食疗防病，少吃垃圾食品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适量运动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运动无处不在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戒烟限酒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烟每天</a:t>
            </a:r>
            <a:r>
              <a:rPr lang="en-US" altLang="zh-CN" sz="2800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支以下，酒适量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心理平衡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积极、乐观、自信、热情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5.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充足睡眠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zh-CN" altLang="en-US" sz="2800" b="1" dirty="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入睡轻松、睡中香甜、睡后清醒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定期体检（体温、血压、体重）</a:t>
            </a:r>
            <a:endParaRPr lang="zh-CN" altLang="en-US" sz="1600" b="1" dirty="0">
              <a:solidFill>
                <a:srgbClr val="0066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endParaRPr lang="en-US" altLang="zh-CN" sz="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7283" name="Picture 5" descr="VCL82S09@]95CG_@0AM4V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0" y="1752600"/>
            <a:ext cx="22098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8305" name="Group 2"/>
          <p:cNvGrpSpPr/>
          <p:nvPr/>
        </p:nvGrpSpPr>
        <p:grpSpPr>
          <a:xfrm rot="3173304" flipV="1">
            <a:off x="2490788" y="3767138"/>
            <a:ext cx="2276475" cy="454025"/>
            <a:chOff x="0" y="0"/>
            <a:chExt cx="1118" cy="279"/>
          </a:xfrm>
        </p:grpSpPr>
        <p:sp>
          <p:nvSpPr>
            <p:cNvPr id="98306" name="AutoShape 25"/>
            <p:cNvSpPr/>
            <p:nvPr/>
          </p:nvSpPr>
          <p:spPr>
            <a:xfrm rot="5263130">
              <a:off x="199" y="-294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 w="9525">
              <a:noFill/>
            </a:ln>
          </p:spPr>
          <p:txBody>
            <a:bodyPr rot="10800000" wrap="none" anchor="ctr"/>
            <a:p>
              <a:pPr indent="0" algn="ctr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307" name="AutoShape 26"/>
            <p:cNvSpPr/>
            <p:nvPr/>
          </p:nvSpPr>
          <p:spPr>
            <a:xfrm rot="6078281">
              <a:off x="301" y="-294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 w="9525">
              <a:noFill/>
            </a:ln>
          </p:spPr>
          <p:txBody>
            <a:bodyPr wrap="none" anchor="ctr"/>
            <a:p>
              <a:pPr indent="0" algn="ctr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308" name="AutoShape 27"/>
            <p:cNvSpPr/>
            <p:nvPr/>
          </p:nvSpPr>
          <p:spPr>
            <a:xfrm rot="6373927">
              <a:off x="377" y="-272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 w="9525">
              <a:noFill/>
            </a:ln>
          </p:spPr>
          <p:txBody>
            <a:bodyPr wrap="none" anchor="ctr"/>
            <a:p>
              <a:pPr indent="0" algn="ctr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309" name="AutoShape 28"/>
            <p:cNvSpPr/>
            <p:nvPr/>
          </p:nvSpPr>
          <p:spPr>
            <a:xfrm rot="6906312">
              <a:off x="467" y="-242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 w="9525">
              <a:noFill/>
            </a:ln>
          </p:spPr>
          <p:txBody>
            <a:bodyPr wrap="none" anchor="ctr"/>
            <a:p>
              <a:pPr indent="0" algn="ctr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8310" name="Oval 30"/>
          <p:cNvSpPr/>
          <p:nvPr/>
        </p:nvSpPr>
        <p:spPr>
          <a:xfrm>
            <a:off x="3913188" y="2403475"/>
            <a:ext cx="1123950" cy="1123950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wrap="none"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1" name="Text Box 3"/>
          <p:cNvSpPr txBox="1"/>
          <p:nvPr/>
        </p:nvSpPr>
        <p:spPr>
          <a:xfrm>
            <a:off x="285750" y="1357313"/>
            <a:ext cx="538480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ct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三餐的重要性：早餐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中餐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晚餐</a:t>
            </a:r>
            <a:endParaRPr lang="zh-CN" altLang="en-US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12" name="Text Box 4"/>
          <p:cNvSpPr txBox="1"/>
          <p:nvPr/>
        </p:nvSpPr>
        <p:spPr>
          <a:xfrm>
            <a:off x="785813" y="1885950"/>
            <a:ext cx="3262312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ctr"/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大部分人的饮食正好反过来</a:t>
            </a:r>
            <a:endParaRPr lang="zh-CN" altLang="en-US" sz="2000" dirty="0">
              <a:solidFill>
                <a:srgbClr val="4D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13" name="Text Box 5"/>
          <p:cNvSpPr txBox="1"/>
          <p:nvPr/>
        </p:nvSpPr>
        <p:spPr>
          <a:xfrm>
            <a:off x="301625" y="3833813"/>
            <a:ext cx="26987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ct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选择健康的食物</a:t>
            </a:r>
            <a:endParaRPr lang="zh-CN" altLang="en-US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14" name="Text Box 6"/>
          <p:cNvSpPr txBox="1"/>
          <p:nvPr/>
        </p:nvSpPr>
        <p:spPr>
          <a:xfrm>
            <a:off x="785813" y="4386263"/>
            <a:ext cx="37750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ctr"/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当季、当地、完整、足量、均衡</a:t>
            </a:r>
            <a:endParaRPr lang="zh-CN" altLang="en-US" sz="2000" dirty="0">
              <a:solidFill>
                <a:srgbClr val="4D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15" name="Text Box 7"/>
          <p:cNvSpPr txBox="1"/>
          <p:nvPr/>
        </p:nvSpPr>
        <p:spPr>
          <a:xfrm>
            <a:off x="304800" y="2262188"/>
            <a:ext cx="2338388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ct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少吃垃圾食品</a:t>
            </a:r>
            <a:endParaRPr lang="zh-CN" altLang="en-US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16" name="Text Box 8"/>
          <p:cNvSpPr txBox="1"/>
          <p:nvPr/>
        </p:nvSpPr>
        <p:spPr>
          <a:xfrm>
            <a:off x="307975" y="4810125"/>
            <a:ext cx="1620838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ct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五色养生</a:t>
            </a:r>
            <a:endParaRPr lang="zh-CN" altLang="en-US" sz="2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17" name="Text Box 9"/>
          <p:cNvSpPr txBox="1"/>
          <p:nvPr/>
        </p:nvSpPr>
        <p:spPr>
          <a:xfrm>
            <a:off x="825500" y="5419725"/>
            <a:ext cx="4032250" cy="708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algn="ctr"/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黑色养肾，绿色养肝，红色养心，</a:t>
            </a:r>
            <a:endParaRPr lang="zh-CN" altLang="en-US" sz="2000" dirty="0">
              <a:solidFill>
                <a:srgbClr val="4D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/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黄色养脾，白色养肺</a:t>
            </a:r>
            <a:endParaRPr lang="zh-CN" altLang="en-US" sz="2000" dirty="0">
              <a:solidFill>
                <a:srgbClr val="4D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18" name="Text Box 10"/>
          <p:cNvSpPr txBox="1"/>
          <p:nvPr/>
        </p:nvSpPr>
        <p:spPr>
          <a:xfrm>
            <a:off x="762000" y="2770188"/>
            <a:ext cx="4648200" cy="1016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/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油炸、烧烤</a:t>
            </a:r>
            <a:r>
              <a:rPr lang="en-US" altLang="zh-CN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营养素破坏</a:t>
            </a:r>
            <a:r>
              <a:rPr lang="en-US" altLang="zh-CN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致癌</a:t>
            </a:r>
            <a:endParaRPr lang="zh-CN" altLang="en-US" sz="2000" dirty="0">
              <a:solidFill>
                <a:srgbClr val="4D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/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腌制食品</a:t>
            </a:r>
            <a:r>
              <a:rPr lang="en-US" altLang="zh-CN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亚硝酸盐</a:t>
            </a:r>
            <a:endParaRPr lang="zh-CN" altLang="en-US" sz="2000" dirty="0">
              <a:solidFill>
                <a:srgbClr val="4D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/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碳酸饮料</a:t>
            </a:r>
            <a:r>
              <a:rPr lang="en-US" altLang="zh-CN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三高</a:t>
            </a:r>
            <a:r>
              <a:rPr lang="en-US" altLang="zh-CN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高糖肥胖</a:t>
            </a:r>
            <a:endParaRPr lang="zh-CN" altLang="en-US" sz="2000" dirty="0">
              <a:solidFill>
                <a:srgbClr val="4D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19" name="Text Box 12"/>
          <p:cNvSpPr txBox="1"/>
          <p:nvPr/>
        </p:nvSpPr>
        <p:spPr>
          <a:xfrm>
            <a:off x="6400800" y="1447800"/>
            <a:ext cx="1173163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ctr"/>
            <a:r>
              <a:rPr lang="zh-CN" altLang="en-US" sz="1800" b="1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</a:t>
            </a:r>
            <a:r>
              <a:rPr lang="en-US" altLang="zh-CN" sz="1800" b="1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6g</a:t>
            </a:r>
            <a:r>
              <a:rPr lang="zh-CN" altLang="en-US" sz="1800" b="1" dirty="0">
                <a:solidFill>
                  <a:srgbClr val="4D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endParaRPr lang="zh-CN" altLang="en-US" sz="1800" dirty="0">
              <a:solidFill>
                <a:srgbClr val="4D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320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2063" y="1857375"/>
            <a:ext cx="3822700" cy="4443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8321" name="标题 11"/>
          <p:cNvSpPr/>
          <p:nvPr/>
        </p:nvSpPr>
        <p:spPr>
          <a:xfrm>
            <a:off x="304800" y="228600"/>
            <a:ext cx="7391400" cy="563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indent="0" algn="ctr" eaLnBrk="0" hangingPunct="0"/>
            <a:r>
              <a:rPr lang="zh-CN" altLang="en-US" sz="40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5700" b="1" dirty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合理膳食</a:t>
            </a:r>
            <a:endParaRPr lang="zh-CN" altLang="en-US" sz="5700" b="1" dirty="0">
              <a:solidFill>
                <a:srgbClr val="FF66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932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0" y="1752600"/>
            <a:ext cx="336867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0" name="Text Box 4"/>
          <p:cNvSpPr txBox="1"/>
          <p:nvPr/>
        </p:nvSpPr>
        <p:spPr>
          <a:xfrm>
            <a:off x="76200" y="1600200"/>
            <a:ext cx="6096000" cy="4524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主动运动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三、五、七”运动——有氧代谢运动</a:t>
            </a:r>
            <a:endParaRPr lang="zh-CN" altLang="en-US" sz="2400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三：3公里/天，30分钟/次  </a:t>
            </a:r>
            <a:endParaRPr lang="zh-CN" altLang="en-US" sz="24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五：5天/周   </a:t>
            </a:r>
            <a:endParaRPr lang="zh-CN" altLang="en-US" sz="24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七：年龄+心跳&lt;170次（60—100次/分）</a:t>
            </a:r>
            <a:endParaRPr lang="zh-CN" altLang="en-US" sz="24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 如：步行，慢跑，游泳，瑜珈，太极拳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被动运动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加速人体的血液循环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穴位疗法</a:t>
            </a:r>
            <a:endParaRPr lang="zh-CN" altLang="en-US" sz="2400" b="1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endParaRPr lang="zh-CN" altLang="en-US" sz="2400" b="1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331" name="Text Box 4"/>
          <p:cNvSpPr txBox="1"/>
          <p:nvPr/>
        </p:nvSpPr>
        <p:spPr>
          <a:xfrm>
            <a:off x="7162800" y="6340475"/>
            <a:ext cx="1981200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endParaRPr lang="zh-CN" altLang="en-US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332" name="Text Box 6"/>
          <p:cNvSpPr txBox="1"/>
          <p:nvPr/>
        </p:nvSpPr>
        <p:spPr>
          <a:xfrm>
            <a:off x="2362200" y="533400"/>
            <a:ext cx="4648200" cy="830263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8E99"/>
            </a:prstShdw>
          </a:effectLst>
        </p:spPr>
        <p:txBody>
          <a:bodyPr anchor="t">
            <a:spAutoFit/>
          </a:bodyPr>
          <a:p>
            <a:pPr indent="0" algn="ctr">
              <a:spcBef>
                <a:spcPct val="50000"/>
              </a:spcBef>
            </a:pPr>
            <a:r>
              <a:rPr lang="zh-CN" altLang="en-US" sz="4800" b="1" dirty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适量运动</a:t>
            </a:r>
            <a:endParaRPr lang="zh-CN" altLang="en-US" sz="4800" b="1" dirty="0">
              <a:solidFill>
                <a:srgbClr val="FF66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04800" y="762000"/>
            <a:ext cx="1295400" cy="52578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人</a:t>
            </a:r>
            <a:b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体</a:t>
            </a:r>
            <a:b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足</a:t>
            </a:r>
            <a:b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底</a:t>
            </a:r>
            <a:b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示</a:t>
            </a:r>
            <a:b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意</a:t>
            </a:r>
            <a:b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</a:t>
            </a:r>
            <a:endParaRPr kumimoji="0" lang="zh-CN" altLang="en-US" sz="4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035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0"/>
            <a:ext cx="7239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9144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足疗</a:t>
            </a:r>
            <a:r>
              <a:rPr kumimoji="0" 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---</a:t>
            </a:r>
            <a:r>
              <a:rPr kumimoji="0" lang="zh-CN" altLang="en-US" sz="6000" b="1" i="0" u="none" strike="noStrike" kern="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最好的理疗</a:t>
            </a:r>
            <a:endParaRPr kumimoji="0" lang="zh-CN" altLang="en-US" sz="6000" b="1" i="0" u="none" strike="noStrike" kern="0" cap="none" spc="0" normalizeH="0" baseline="0" noProof="0" smtClean="0">
              <a:ln>
                <a:noFill/>
              </a:ln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1378" name="Rectangle 3"/>
          <p:cNvSpPr>
            <a:spLocks noGrp="1"/>
          </p:cNvSpPr>
          <p:nvPr>
            <p:ph type="body"/>
          </p:nvPr>
        </p:nvSpPr>
        <p:spPr>
          <a:xfrm>
            <a:off x="152400" y="1219200"/>
            <a:ext cx="8763000" cy="51054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>
              <a:lnSpc>
                <a:spcPct val="80000"/>
              </a:lnSpc>
            </a:pPr>
            <a:r>
              <a:rPr lang="zh-CN" altLang="en-US" sz="2900" b="1" dirty="0"/>
              <a:t>脚是人的第二心脏，人老脚先衰。</a:t>
            </a:r>
            <a:endParaRPr lang="zh-CN" altLang="en-US" sz="2900" b="1" dirty="0"/>
          </a:p>
          <a:p>
            <a:pPr eaLnBrk="1" hangingPunct="1">
              <a:lnSpc>
                <a:spcPct val="80000"/>
              </a:lnSpc>
            </a:pPr>
            <a:endParaRPr lang="zh-CN" altLang="en-US" sz="2900" b="1" dirty="0"/>
          </a:p>
          <a:p>
            <a:pPr eaLnBrk="1" hangingPunct="1">
              <a:lnSpc>
                <a:spcPct val="80000"/>
              </a:lnSpc>
            </a:pPr>
            <a:r>
              <a:rPr lang="zh-CN" altLang="en-US" sz="2900" b="1" dirty="0"/>
              <a:t>脚底穴位与人的五脏六腑一一对应。脚底被称为人体“</a:t>
            </a:r>
            <a:r>
              <a:rPr lang="zh-CN" altLang="en-US" sz="2900" b="1" dirty="0">
                <a:solidFill>
                  <a:srgbClr val="FF0000"/>
                </a:solidFill>
              </a:rPr>
              <a:t>健康报警器</a:t>
            </a:r>
            <a:r>
              <a:rPr lang="zh-CN" altLang="en-US" sz="2900" b="1" dirty="0"/>
              <a:t>”。刺激脚底各穴位，就是刺激调理五脏六腑各器官，调整人体生理机能。</a:t>
            </a:r>
            <a:endParaRPr lang="en-US" altLang="zh-CN" sz="2900" b="1" dirty="0"/>
          </a:p>
          <a:p>
            <a:pPr eaLnBrk="1" hangingPunct="1">
              <a:lnSpc>
                <a:spcPct val="80000"/>
              </a:lnSpc>
            </a:pPr>
            <a:r>
              <a:rPr lang="zh-CN" altLang="en-US" sz="2900" b="1" dirty="0">
                <a:solidFill>
                  <a:srgbClr val="FF0000"/>
                </a:solidFill>
              </a:rPr>
              <a:t>防病治病</a:t>
            </a:r>
            <a:r>
              <a:rPr lang="en-US" altLang="zh-CN" sz="2900" b="1" dirty="0">
                <a:solidFill>
                  <a:srgbClr val="FF0000"/>
                </a:solidFill>
              </a:rPr>
              <a:t>  </a:t>
            </a:r>
            <a:r>
              <a:rPr lang="zh-CN" altLang="en-US" sz="2900" b="1" dirty="0">
                <a:solidFill>
                  <a:srgbClr val="FF0000"/>
                </a:solidFill>
              </a:rPr>
              <a:t>保健强身</a:t>
            </a:r>
            <a:r>
              <a:rPr lang="zh-CN" altLang="en-US" sz="2900" b="1" dirty="0"/>
              <a:t>。</a:t>
            </a:r>
            <a:endParaRPr lang="zh-CN" altLang="en-US" sz="2900" b="1" dirty="0"/>
          </a:p>
          <a:p>
            <a:pPr eaLnBrk="1" hangingPunct="1">
              <a:lnSpc>
                <a:spcPct val="80000"/>
              </a:lnSpc>
            </a:pPr>
            <a:endParaRPr lang="zh-CN" altLang="en-US" sz="2900" b="1" dirty="0"/>
          </a:p>
          <a:p>
            <a:pPr eaLnBrk="1" hangingPunct="1">
              <a:lnSpc>
                <a:spcPct val="80000"/>
              </a:lnSpc>
            </a:pPr>
            <a:r>
              <a:rPr lang="zh-CN" altLang="en-US" sz="2900" b="1" dirty="0"/>
              <a:t>经常足浴，会提高自身免疫力，增强抵抗疾病的能力，同时对</a:t>
            </a:r>
            <a:r>
              <a:rPr lang="zh-CN" altLang="en-US" sz="2900" b="1" dirty="0">
                <a:solidFill>
                  <a:srgbClr val="FF0000"/>
                </a:solidFill>
              </a:rPr>
              <a:t>糖尿病、高血压、脑溢血</a:t>
            </a:r>
            <a:r>
              <a:rPr lang="zh-CN" altLang="en-US" sz="2900" b="1" dirty="0"/>
              <a:t>等慢性疾病有很好的预防和治疗作用。</a:t>
            </a:r>
            <a:endParaRPr lang="zh-CN" altLang="en-US" sz="2900" b="1" dirty="0"/>
          </a:p>
          <a:p>
            <a:pPr eaLnBrk="1" hangingPunct="1">
              <a:lnSpc>
                <a:spcPct val="80000"/>
              </a:lnSpc>
            </a:pPr>
            <a:endParaRPr lang="zh-CN" altLang="en-US" sz="2900" b="1" dirty="0"/>
          </a:p>
          <a:p>
            <a:pPr eaLnBrk="1" hangingPunct="1">
              <a:lnSpc>
                <a:spcPct val="80000"/>
              </a:lnSpc>
            </a:pPr>
            <a:r>
              <a:rPr lang="zh-CN" altLang="en-US" sz="2900" b="1" dirty="0"/>
              <a:t>涌泉穴，滋阴补肾，颐养五脏六腑</a:t>
            </a:r>
            <a:r>
              <a:rPr lang="zh-CN" altLang="en-US" sz="2900" b="1" dirty="0">
                <a:solidFill>
                  <a:srgbClr val="333399"/>
                </a:solidFill>
              </a:rPr>
              <a:t>。</a:t>
            </a:r>
            <a:endParaRPr lang="zh-CN" altLang="en-US" sz="2900" b="1" dirty="0">
              <a:solidFill>
                <a:srgbClr val="333399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Picture 4" descr="u=1572354613,3215109035&amp;fm=0&amp;gp=20">
            <a:hlinkClick r:id="rId1"/>
          </p:cNvPr>
          <p:cNvPicPr>
            <a:picLocks noGrp="1" noChangeAspect="1"/>
          </p:cNvPicPr>
          <p:nvPr>
            <p:ph type="title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52538" cy="1216025"/>
          </a:xfrm>
          <a:ln/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752600" y="381000"/>
            <a:ext cx="62484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anose="020B0604030504040204" pitchFamily="34" charset="0"/>
                <a:ea typeface="黑体" panose="02010609060101010101" pitchFamily="49" charset="-122"/>
                <a:cs typeface="+mn-cs"/>
                <a:sym typeface="+mn-ea"/>
              </a:rPr>
              <a:t>部分国家或城市救护员比例</a:t>
            </a:r>
            <a:endParaRPr kumimoji="0" lang="zh-CN" altLang="en-US" sz="3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anose="020B0604030504040204" pitchFamily="34" charset="0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1267" name="Rectangle 4"/>
          <p:cNvSpPr/>
          <p:nvPr/>
        </p:nvSpPr>
        <p:spPr>
          <a:xfrm>
            <a:off x="1187450" y="1844675"/>
            <a:ext cx="6883400" cy="4032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469900" indent="-469900"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新加坡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5:1</a:t>
            </a:r>
            <a:endParaRPr lang="en-US" altLang="zh-CN" sz="32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69900" indent="-469900"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美国西雅图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3:1</a:t>
            </a:r>
            <a:endParaRPr lang="en-US" altLang="zh-CN" sz="32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69900" indent="-469900"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悉尼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26</a:t>
            </a: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2000</a:t>
            </a: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年奥运会前）</a:t>
            </a:r>
            <a:endParaRPr lang="zh-CN" altLang="en-US" sz="32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69900" indent="-469900"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北京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80</a:t>
            </a: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2008</a:t>
            </a: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年奥运会前）</a:t>
            </a:r>
            <a:endParaRPr lang="en-US" altLang="zh-CN" sz="32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908050" lvl="1" indent="-436245" algn="l" eaLnBrk="1" hangingPunct="1">
              <a:spcBef>
                <a:spcPct val="2000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东北三省： 不足</a:t>
            </a:r>
            <a:r>
              <a:rPr lang="en-US" altLang="zh-CN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1000:1</a:t>
            </a:r>
            <a:endParaRPr lang="en-US" altLang="zh-CN" sz="32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69900" indent="-469900">
              <a:spcBef>
                <a:spcPct val="2000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3200" dirty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向</a:t>
            </a:r>
            <a:r>
              <a:rPr lang="en-US" altLang="zh-CN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的目标努力</a:t>
            </a:r>
            <a:endParaRPr lang="en-US" altLang="zh-CN" sz="36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69900" indent="-469900">
              <a:spcBef>
                <a:spcPct val="2000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endParaRPr lang="zh-CN" altLang="en-US" sz="3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401" name="Group 2"/>
          <p:cNvGrpSpPr/>
          <p:nvPr/>
        </p:nvGrpSpPr>
        <p:grpSpPr>
          <a:xfrm rot="3173304" flipV="1">
            <a:off x="2490788" y="3767138"/>
            <a:ext cx="2276475" cy="454025"/>
            <a:chOff x="0" y="0"/>
            <a:chExt cx="1118" cy="279"/>
          </a:xfrm>
        </p:grpSpPr>
        <p:sp>
          <p:nvSpPr>
            <p:cNvPr id="102402" name="AutoShape 25"/>
            <p:cNvSpPr/>
            <p:nvPr/>
          </p:nvSpPr>
          <p:spPr>
            <a:xfrm rot="5263130">
              <a:off x="199" y="-294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 w="9525">
              <a:noFill/>
            </a:ln>
          </p:spPr>
          <p:txBody>
            <a:bodyPr rot="10800000" wrap="none" anchor="ctr"/>
            <a:p>
              <a:pPr indent="0" algn="ctr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03" name="AutoShape 26"/>
            <p:cNvSpPr/>
            <p:nvPr/>
          </p:nvSpPr>
          <p:spPr>
            <a:xfrm rot="6078281">
              <a:off x="301" y="-294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 w="9525">
              <a:noFill/>
            </a:ln>
          </p:spPr>
          <p:txBody>
            <a:bodyPr wrap="none" anchor="ctr"/>
            <a:p>
              <a:pPr indent="0" algn="ctr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04" name="AutoShape 27"/>
            <p:cNvSpPr/>
            <p:nvPr/>
          </p:nvSpPr>
          <p:spPr>
            <a:xfrm rot="6373927">
              <a:off x="377" y="-272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 w="9525">
              <a:noFill/>
            </a:ln>
          </p:spPr>
          <p:txBody>
            <a:bodyPr wrap="none" anchor="ctr"/>
            <a:p>
              <a:pPr indent="0" algn="ctr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05" name="AutoShape 28"/>
            <p:cNvSpPr/>
            <p:nvPr/>
          </p:nvSpPr>
          <p:spPr>
            <a:xfrm rot="6906312">
              <a:off x="467" y="-242"/>
              <a:ext cx="227" cy="816"/>
            </a:xfrm>
            <a:prstGeom prst="moon">
              <a:avLst>
                <a:gd name="adj" fmla="val 49773"/>
              </a:avLst>
            </a:prstGeom>
            <a:solidFill>
              <a:srgbClr val="FFFFFF">
                <a:alpha val="5882"/>
              </a:srgbClr>
            </a:solidFill>
            <a:ln w="9525">
              <a:noFill/>
            </a:ln>
          </p:spPr>
          <p:txBody>
            <a:bodyPr wrap="none" anchor="ctr"/>
            <a:p>
              <a:pPr indent="0" algn="ctr"/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2406" name="Oval 30"/>
          <p:cNvSpPr/>
          <p:nvPr/>
        </p:nvSpPr>
        <p:spPr>
          <a:xfrm>
            <a:off x="3913188" y="2403475"/>
            <a:ext cx="1123950" cy="1123950"/>
          </a:xfrm>
          <a:prstGeom prst="ellipse">
            <a:avLst/>
          </a:prstGeom>
          <a:solidFill>
            <a:srgbClr val="FFFFFF"/>
          </a:solidFill>
          <a:ln w="9525">
            <a:noFill/>
          </a:ln>
        </p:spPr>
        <p:txBody>
          <a:bodyPr wrap="none" anchor="ctr"/>
          <a:p>
            <a:pPr indent="0" algn="ctr"/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07" name="标题 11"/>
          <p:cNvSpPr>
            <a:spLocks noGrp="1"/>
          </p:cNvSpPr>
          <p:nvPr>
            <p:ph type="title"/>
          </p:nvPr>
        </p:nvSpPr>
        <p:spPr>
          <a:xfrm>
            <a:off x="347663" y="696913"/>
            <a:ext cx="7669212" cy="563562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r>
              <a:rPr lang="zh-CN" altLang="en-US" sz="5700" b="1" dirty="0">
                <a:solidFill>
                  <a:srgbClr val="FF6600"/>
                </a:solidFill>
              </a:rPr>
              <a:t>戒烟限酒</a:t>
            </a:r>
            <a:endParaRPr lang="zh-CN" altLang="en-US" sz="5700" b="1" dirty="0">
              <a:solidFill>
                <a:srgbClr val="FF6600"/>
              </a:solidFill>
            </a:endParaRPr>
          </a:p>
        </p:txBody>
      </p:sp>
      <p:sp>
        <p:nvSpPr>
          <p:cNvPr id="102408" name="Text Box 4"/>
          <p:cNvSpPr txBox="1"/>
          <p:nvPr/>
        </p:nvSpPr>
        <p:spPr>
          <a:xfrm>
            <a:off x="428625" y="2600325"/>
            <a:ext cx="5715000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每天烟量，控制在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支之内。。。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09" name="Text Box 5"/>
          <p:cNvSpPr txBox="1"/>
          <p:nvPr/>
        </p:nvSpPr>
        <p:spPr>
          <a:xfrm>
            <a:off x="5964238" y="4286250"/>
            <a:ext cx="2751137" cy="1477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白酒：5—10ml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啤酒：300ml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红葡萄酒：50—100ml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10" name="Text Box 7"/>
          <p:cNvSpPr txBox="1"/>
          <p:nvPr/>
        </p:nvSpPr>
        <p:spPr>
          <a:xfrm>
            <a:off x="428625" y="1643063"/>
            <a:ext cx="5572125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吸烟的成本＝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/>
            <a:r>
              <a:rPr lang="zh-CN" altLang="en-US" sz="24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生命+健康+金钱+环境污染+旁人厌恶</a:t>
            </a:r>
            <a:endParaRPr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11" name="Picture 2" descr="4396832_131951811852_2"/>
          <p:cNvPicPr>
            <a:picLocks noGrp="1"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500063" y="3549650"/>
            <a:ext cx="4746625" cy="2217738"/>
          </a:xfrm>
          <a:solidFill>
            <a:srgbClr val="FFFFFF"/>
          </a:solidFill>
          <a:ln/>
        </p:spPr>
      </p:pic>
      <p:pic>
        <p:nvPicPr>
          <p:cNvPr id="102412" name="Picture 6" descr="10122717190057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75" y="1214438"/>
            <a:ext cx="2286000" cy="2917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5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5100" b="1" dirty="0">
                <a:solidFill>
                  <a:srgbClr val="FF6600"/>
                </a:solidFill>
              </a:rPr>
              <a:t>心理平衡</a:t>
            </a:r>
            <a:endParaRPr lang="zh-CN" altLang="en-US" sz="5100" b="1" dirty="0">
              <a:solidFill>
                <a:srgbClr val="FF6600"/>
              </a:solidFill>
            </a:endParaRPr>
          </a:p>
        </p:txBody>
      </p:sp>
      <p:sp>
        <p:nvSpPr>
          <p:cNvPr id="103426" name="Rectangle 3"/>
          <p:cNvSpPr>
            <a:spLocks noGrp="1"/>
          </p:cNvSpPr>
          <p:nvPr>
            <p:ph type="body"/>
          </p:nvPr>
        </p:nvSpPr>
        <p:spPr>
          <a:xfrm>
            <a:off x="228600" y="914400"/>
            <a:ext cx="8540750" cy="5715000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solidFill>
                  <a:schemeClr val="hlink"/>
                </a:solidFill>
              </a:rPr>
              <a:t>1.</a:t>
            </a:r>
            <a:r>
              <a:rPr lang="zh-CN" altLang="en-US" sz="2800" b="1" dirty="0">
                <a:solidFill>
                  <a:schemeClr val="hlink"/>
                </a:solidFill>
              </a:rPr>
              <a:t>保持积极开朗的心</a:t>
            </a:r>
            <a:endParaRPr lang="zh-CN" altLang="en-US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solidFill>
                  <a:schemeClr val="hlink"/>
                </a:solidFill>
              </a:rPr>
              <a:t>       态面对工作与生活</a:t>
            </a:r>
            <a:endParaRPr lang="en-US" altLang="zh-CN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endParaRPr lang="en-US" altLang="zh-CN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solidFill>
                  <a:schemeClr val="hlink"/>
                </a:solidFill>
              </a:rPr>
              <a:t>2.</a:t>
            </a:r>
            <a:r>
              <a:rPr lang="zh-CN" altLang="en-US" sz="2800" b="1" dirty="0">
                <a:solidFill>
                  <a:schemeClr val="hlink"/>
                </a:solidFill>
              </a:rPr>
              <a:t>面对压力要</a:t>
            </a:r>
            <a:r>
              <a:rPr lang="zh-CN" altLang="en-US" sz="2800" b="1" dirty="0">
                <a:solidFill>
                  <a:srgbClr val="00B0F0"/>
                </a:solidFill>
              </a:rPr>
              <a:t>懂</a:t>
            </a:r>
            <a:r>
              <a:rPr lang="zh-CN" altLang="en-US" sz="2800" b="1" dirty="0">
                <a:solidFill>
                  <a:schemeClr val="hlink"/>
                </a:solidFill>
              </a:rPr>
              <a:t>得调方法：宣泄  转移  </a:t>
            </a:r>
            <a:endParaRPr lang="zh-CN" altLang="en-US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solidFill>
                  <a:schemeClr val="hlink"/>
                </a:solidFill>
              </a:rPr>
              <a:t>      倾述  穴位按摩</a:t>
            </a:r>
            <a:endParaRPr lang="en-US" altLang="zh-CN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endParaRPr lang="en-US" altLang="zh-CN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solidFill>
                  <a:schemeClr val="hlink"/>
                </a:solidFill>
              </a:rPr>
              <a:t>3.</a:t>
            </a:r>
            <a:r>
              <a:rPr lang="zh-CN" altLang="en-US" sz="2800" b="1" dirty="0">
                <a:solidFill>
                  <a:schemeClr val="hlink"/>
                </a:solidFill>
              </a:rPr>
              <a:t>戒掉三心：虚荣心 </a:t>
            </a:r>
            <a:endParaRPr lang="en-US" altLang="zh-CN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solidFill>
                  <a:schemeClr val="hlink"/>
                </a:solidFill>
              </a:rPr>
              <a:t>                      </a:t>
            </a:r>
            <a:r>
              <a:rPr lang="zh-CN" altLang="en-US" sz="2800" b="1" dirty="0">
                <a:solidFill>
                  <a:schemeClr val="hlink"/>
                </a:solidFill>
              </a:rPr>
              <a:t>攀比心</a:t>
            </a:r>
            <a:endParaRPr lang="en-US" altLang="zh-CN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solidFill>
                  <a:schemeClr val="hlink"/>
                </a:solidFill>
              </a:rPr>
              <a:t>                      </a:t>
            </a:r>
            <a:r>
              <a:rPr lang="zh-CN" altLang="en-US" sz="2800" b="1" dirty="0">
                <a:solidFill>
                  <a:schemeClr val="hlink"/>
                </a:solidFill>
              </a:rPr>
              <a:t>贪    心</a:t>
            </a:r>
            <a:endParaRPr lang="zh-CN" altLang="en-US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endParaRPr lang="zh-CN" altLang="en-US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solidFill>
                  <a:schemeClr val="hlink"/>
                </a:solidFill>
              </a:rPr>
              <a:t> 4.</a:t>
            </a:r>
            <a:r>
              <a:rPr lang="zh-CN" altLang="en-US" sz="2800" b="1" dirty="0">
                <a:solidFill>
                  <a:schemeClr val="hlink"/>
                </a:solidFill>
              </a:rPr>
              <a:t>做到三乐：自得其乐</a:t>
            </a:r>
            <a:r>
              <a:rPr lang="en-US" altLang="zh-CN" sz="2800" b="1" dirty="0">
                <a:solidFill>
                  <a:schemeClr val="hlink"/>
                </a:solidFill>
              </a:rPr>
              <a:t>  </a:t>
            </a:r>
            <a:endParaRPr lang="en-US" altLang="zh-CN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solidFill>
                  <a:schemeClr val="hlink"/>
                </a:solidFill>
              </a:rPr>
              <a:t>                      </a:t>
            </a:r>
            <a:r>
              <a:rPr lang="en-US" altLang="zh-CN" sz="2800" b="1" dirty="0">
                <a:solidFill>
                  <a:schemeClr val="hlink"/>
                </a:solidFill>
              </a:rPr>
              <a:t> </a:t>
            </a:r>
            <a:r>
              <a:rPr lang="zh-CN" altLang="en-US" sz="2800" b="1" dirty="0">
                <a:solidFill>
                  <a:schemeClr val="hlink"/>
                </a:solidFill>
              </a:rPr>
              <a:t>知足常乐 </a:t>
            </a:r>
            <a:endParaRPr lang="zh-CN" altLang="en-US" sz="2800" b="1" dirty="0">
              <a:solidFill>
                <a:schemeClr val="hlink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solidFill>
                  <a:schemeClr val="hlink"/>
                </a:solidFill>
              </a:rPr>
              <a:t>  </a:t>
            </a:r>
            <a:r>
              <a:rPr lang="zh-CN" altLang="en-US" sz="2800" b="1" dirty="0">
                <a:solidFill>
                  <a:schemeClr val="hlink"/>
                </a:solidFill>
              </a:rPr>
              <a:t>                     助人为乐</a:t>
            </a:r>
            <a:endParaRPr lang="zh-CN" altLang="en-US" sz="2800" b="1" dirty="0">
              <a:solidFill>
                <a:schemeClr val="hlink"/>
              </a:solidFill>
            </a:endParaRPr>
          </a:p>
        </p:txBody>
      </p:sp>
      <p:pic>
        <p:nvPicPr>
          <p:cNvPr id="103427" name="Picture 7" descr="20100721095559photo1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990600"/>
            <a:ext cx="4259263" cy="266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28" name="Picture 4" descr="躁狂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657600"/>
            <a:ext cx="4114800" cy="2620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449" name="Picture 4" descr="C:\Users\Administrator\Desktop\untitled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838200"/>
            <a:ext cx="3505200" cy="365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0" name="TextBox 1"/>
          <p:cNvSpPr txBox="1"/>
          <p:nvPr/>
        </p:nvSpPr>
        <p:spPr>
          <a:xfrm>
            <a:off x="1981200" y="0"/>
            <a:ext cx="5257800" cy="877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5100" b="1" dirty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充足睡眠</a:t>
            </a:r>
            <a:endParaRPr lang="zh-CN" altLang="en-US" sz="5100" b="1" dirty="0">
              <a:solidFill>
                <a:srgbClr val="FF66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451" name="TextBox 2"/>
          <p:cNvSpPr txBox="1"/>
          <p:nvPr/>
        </p:nvSpPr>
        <p:spPr>
          <a:xfrm>
            <a:off x="0" y="762000"/>
            <a:ext cx="5715000" cy="5494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睡眠是天下第一大补药，睡眠占了人生的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1/3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的时间。</a:t>
            </a: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世界卫生组织倡导健康睡眠的标准是：“入睡轻松，睡中香甜，睡后清醒”。</a:t>
            </a: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4-7-8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呼吸法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----60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秒入睡，减轻焦虑，有益于心理健康具体操作方法：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、用口“呼”的一下大呼气</a:t>
            </a: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  2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、闭嘴，用鼻吸气，在心中数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   </a:t>
            </a: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        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数（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  3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、停止吸气，屏住呼吸，在心中数</a:t>
            </a: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       7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个数（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3…..7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  4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、用口“呼”的一下大呼气，同时心   </a:t>
            </a: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       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中数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个数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(1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8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3…..8)</a:t>
            </a:r>
            <a:endParaRPr lang="en-US" altLang="zh-CN" sz="1800" b="1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5473" name="Picture 2" descr="H:\20140916170042838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06497" name="Text Box 2"/>
          <p:cNvSpPr txBox="1"/>
          <p:nvPr/>
        </p:nvSpPr>
        <p:spPr>
          <a:xfrm>
            <a:off x="304800" y="990600"/>
            <a:ext cx="3241675" cy="4832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>
              <a:lnSpc>
                <a:spcPct val="110000"/>
              </a:lnSpc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dirty="0">
                <a:solidFill>
                  <a:srgbClr val="001D2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“如果空气中PM2.5的浓度长期高于10μg/m3，死亡风险就开始上升。PM2.5每立方米浓度增加10微克，医院高血压类的急诊病人就会增加8%，心血管疾病也会增多6%左右。”</a:t>
            </a:r>
            <a:endParaRPr lang="zh-CN" altLang="en-US" sz="2800" dirty="0">
              <a:solidFill>
                <a:srgbClr val="001D2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6498" name="Text Box 3"/>
          <p:cNvSpPr txBox="1"/>
          <p:nvPr/>
        </p:nvSpPr>
        <p:spPr>
          <a:xfrm>
            <a:off x="3962400" y="4800600"/>
            <a:ext cx="4421188" cy="1016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algn="ctr"/>
            <a:r>
              <a:rPr lang="zh-CN" altLang="en-US" sz="3200" b="1" dirty="0">
                <a:solidFill>
                  <a:srgbClr val="001D2E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潘小川</a:t>
            </a:r>
            <a:r>
              <a:rPr lang="zh-CN" altLang="en-US" sz="2800" dirty="0">
                <a:solidFill>
                  <a:srgbClr val="001D2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（北京大学医学部    公共卫生学院教授）</a:t>
            </a:r>
            <a:endParaRPr lang="zh-CN" altLang="en-US" sz="2800" dirty="0">
              <a:solidFill>
                <a:srgbClr val="001D2E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6499" name="Picture 4" descr="QQ截图201303262202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0" y="914400"/>
            <a:ext cx="4897438" cy="3675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85800"/>
            <a:ext cx="8229600" cy="147796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高血压</a:t>
            </a:r>
            <a:r>
              <a:rPr kumimoji="0" 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——</a:t>
            </a: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无声的杀手</a:t>
            </a:r>
            <a:b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      </a:t>
            </a: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高血压形成因素</a:t>
            </a:r>
            <a:endParaRPr kumimoji="0" lang="zh-CN" altLang="en-US" sz="4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7522" name="Rectangle 3"/>
          <p:cNvSpPr>
            <a:spLocks noGrp="1"/>
          </p:cNvSpPr>
          <p:nvPr>
            <p:ph type="body"/>
          </p:nvPr>
        </p:nvSpPr>
        <p:spPr>
          <a:xfrm>
            <a:off x="304800" y="2570163"/>
            <a:ext cx="8540750" cy="3297237"/>
          </a:xfrm>
          <a:solidFill>
            <a:srgbClr val="FFFFFF"/>
          </a:solidFill>
          <a:ln/>
        </p:spPr>
        <p:txBody>
          <a:bodyPr vert="horz" wrap="square" lIns="91440" tIns="45720" rIns="91440" bIns="45720" anchor="t"/>
          <a:p>
            <a:pPr eaLnBrk="1" hangingPunct="1">
              <a:buNone/>
            </a:pPr>
            <a:endParaRPr lang="en-US" altLang="zh-CN" sz="3600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zh-CN" altLang="en-US" sz="3600" dirty="0">
                <a:solidFill>
                  <a:srgbClr val="FF0000"/>
                </a:solidFill>
              </a:rPr>
              <a:t>     </a:t>
            </a:r>
            <a:r>
              <a:rPr lang="zh-CN" altLang="en-US" sz="3600" b="1" dirty="0">
                <a:solidFill>
                  <a:srgbClr val="9933FF"/>
                </a:solidFill>
              </a:rPr>
              <a:t>内因</a:t>
            </a:r>
            <a:r>
              <a:rPr lang="en-US" altLang="zh-CN" sz="3600" b="1" dirty="0">
                <a:solidFill>
                  <a:srgbClr val="0066FF"/>
                </a:solidFill>
              </a:rPr>
              <a:t>—</a:t>
            </a:r>
            <a:r>
              <a:rPr lang="zh-CN" altLang="en-US" sz="3600" b="1" dirty="0">
                <a:solidFill>
                  <a:srgbClr val="0066FF"/>
                </a:solidFill>
              </a:rPr>
              <a:t>遗传</a:t>
            </a:r>
            <a:r>
              <a:rPr lang="en-US" altLang="zh-CN" sz="3600" b="1" dirty="0">
                <a:solidFill>
                  <a:srgbClr val="0066FF"/>
                </a:solidFill>
              </a:rPr>
              <a:t>(28%--55%)</a:t>
            </a:r>
            <a:endParaRPr lang="en-US" altLang="zh-CN" sz="3600" b="1" dirty="0">
              <a:solidFill>
                <a:srgbClr val="0066FF"/>
              </a:solidFill>
            </a:endParaRPr>
          </a:p>
          <a:p>
            <a:pPr eaLnBrk="1" hangingPunct="1"/>
            <a:endParaRPr lang="en-US" altLang="zh-CN" sz="4000" b="1" dirty="0">
              <a:solidFill>
                <a:srgbClr val="0066FF"/>
              </a:solidFill>
            </a:endParaRPr>
          </a:p>
          <a:p>
            <a:pPr eaLnBrk="1" hangingPunct="1">
              <a:buNone/>
            </a:pPr>
            <a:r>
              <a:rPr lang="en-US" altLang="zh-CN" b="1" dirty="0">
                <a:solidFill>
                  <a:srgbClr val="0066FF"/>
                </a:solidFill>
              </a:rPr>
              <a:t>      </a:t>
            </a:r>
            <a:r>
              <a:rPr lang="zh-CN" altLang="en-US" sz="3600" b="1" dirty="0">
                <a:solidFill>
                  <a:srgbClr val="9933FF"/>
                </a:solidFill>
              </a:rPr>
              <a:t>外因</a:t>
            </a:r>
            <a:r>
              <a:rPr lang="zh-CN" altLang="en-US" sz="3600" b="1" dirty="0"/>
              <a:t>—</a:t>
            </a:r>
            <a:r>
              <a:rPr lang="zh-CN" altLang="en-US" sz="3600" b="1" dirty="0">
                <a:solidFill>
                  <a:srgbClr val="0066FF"/>
                </a:solidFill>
              </a:rPr>
              <a:t>生活习惯、污染、地域等因素</a:t>
            </a:r>
            <a:endParaRPr lang="zh-CN" altLang="en-US" sz="3600" b="1" dirty="0">
              <a:solidFill>
                <a:srgbClr val="0066FF"/>
              </a:solidFill>
            </a:endParaRP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1625" y="685800"/>
            <a:ext cx="8540750" cy="102076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正确测血压的时间</a:t>
            </a:r>
            <a:endParaRPr kumimoji="0" lang="zh-CN" altLang="en-US" sz="4800" b="1" i="0" u="none" strike="noStrike" kern="0" cap="none" spc="0" normalizeH="0" baseline="0" noProof="0" smtClean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458200" cy="2057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►</a:t>
            </a: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早晨测量</a:t>
            </a:r>
            <a:r>
              <a:rPr kumimoji="0" lang="en-US" sz="23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——</a:t>
            </a: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请在起床后半小时之内、排尿后、早餐前。           </a:t>
            </a:r>
            <a:endParaRPr kumimoji="0" lang="zh-CN" altLang="en-US" sz="23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►</a:t>
            </a: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晚上测量</a:t>
            </a:r>
            <a:r>
              <a:rPr kumimoji="0" lang="en-US" sz="23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——</a:t>
            </a: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测量建议在就寝前进行。</a:t>
            </a:r>
            <a:endParaRPr kumimoji="0" lang="zh-CN" altLang="en-US" sz="23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  <a:sym typeface="Arial" panose="020B0604020202020204" pitchFamily="34" charset="0"/>
              </a:rPr>
              <a:t>►</a:t>
            </a: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其他时间</a:t>
            </a:r>
            <a:r>
              <a:rPr kumimoji="0" lang="en-US" sz="23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——</a:t>
            </a: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在身体和心情都处于稳定状态时测量为好。</a:t>
            </a:r>
            <a:endParaRPr kumimoji="0" lang="en-US" sz="23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 （建议：测量</a:t>
            </a: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左</a:t>
            </a:r>
            <a:r>
              <a:rPr kumimoji="0" lang="zh-CN" altLang="en-US" sz="23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手，每天在同一时间段进行测量）</a:t>
            </a:r>
            <a:endParaRPr kumimoji="0" lang="zh-CN" altLang="en-US" sz="2300" b="1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</p:txBody>
      </p:sp>
      <p:sp>
        <p:nvSpPr>
          <p:cNvPr id="108547" name="Rectangle 4"/>
          <p:cNvSpPr/>
          <p:nvPr/>
        </p:nvSpPr>
        <p:spPr>
          <a:xfrm>
            <a:off x="533400" y="3962400"/>
            <a:ext cx="7772400" cy="1938338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7A8E99"/>
            </a:prstShdw>
          </a:effectLst>
        </p:spPr>
        <p:txBody>
          <a:bodyPr anchor="t">
            <a:spAutoFit/>
          </a:bodyPr>
          <a:p>
            <a:pPr indent="0" algn="ctr"/>
            <a:r>
              <a:rPr lang="zh-CN" altLang="en-US" sz="40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高压（收缩压）</a:t>
            </a:r>
            <a:r>
              <a:rPr lang="en-US" altLang="zh-CN" sz="4000" b="1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90</a:t>
            </a:r>
            <a:r>
              <a:rPr lang="zh-CN" altLang="en-US" sz="4000" b="1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—</a:t>
            </a:r>
            <a:r>
              <a:rPr lang="en-US" altLang="zh-CN" sz="4000" b="1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140</a:t>
            </a:r>
            <a:r>
              <a:rPr lang="en-US" altLang="zh-CN" sz="4000" b="1" dirty="0">
                <a:latin typeface="Arial" panose="020B0604020202020204" pitchFamily="34" charset="0"/>
                <a:ea typeface="宋体" panose="02010600030101010101" pitchFamily="2" charset="-122"/>
              </a:rPr>
              <a:t> mm</a:t>
            </a:r>
            <a:r>
              <a:rPr lang="zh-CN" altLang="en-US" sz="4000" b="1" dirty="0">
                <a:latin typeface="Arial" panose="020B0604020202020204" pitchFamily="34" charset="0"/>
                <a:ea typeface="宋体" panose="02010600030101010101" pitchFamily="2" charset="-122"/>
              </a:rPr>
              <a:t>H</a:t>
            </a:r>
            <a:r>
              <a:rPr lang="en-US" altLang="zh-CN" sz="4000" b="1" dirty="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endParaRPr lang="en-US" altLang="zh-CN" sz="4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endParaRPr lang="en-US" altLang="zh-CN" sz="4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0" algn="ctr"/>
            <a:r>
              <a:rPr lang="zh-CN" altLang="en-US" sz="40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低压（舒张压）</a:t>
            </a:r>
            <a:r>
              <a:rPr lang="en-US" altLang="zh-CN" sz="4000" b="1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60</a:t>
            </a:r>
            <a:r>
              <a:rPr lang="zh-CN" altLang="en-US" sz="4000" b="1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— </a:t>
            </a:r>
            <a:r>
              <a:rPr lang="en-US" altLang="zh-CN" sz="4000" b="1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90</a:t>
            </a:r>
            <a:r>
              <a:rPr lang="en-US" altLang="zh-CN" sz="4000" b="1" dirty="0">
                <a:latin typeface="Arial" panose="020B0604020202020204" pitchFamily="34" charset="0"/>
                <a:ea typeface="宋体" panose="02010600030101010101" pitchFamily="2" charset="-122"/>
              </a:rPr>
              <a:t> mm</a:t>
            </a:r>
            <a:r>
              <a:rPr lang="zh-CN" altLang="en-US" sz="4000" b="1" dirty="0">
                <a:latin typeface="Arial" panose="020B0604020202020204" pitchFamily="34" charset="0"/>
                <a:ea typeface="宋体" panose="02010600030101010101" pitchFamily="2" charset="-122"/>
              </a:rPr>
              <a:t>H</a:t>
            </a:r>
            <a:r>
              <a:rPr lang="en-US" altLang="zh-CN" sz="4000" b="1" dirty="0"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endParaRPr lang="en-US" altLang="zh-CN" sz="4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569" name="Picture 2" descr="TR001140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835" name="Rectangle 2"/>
          <p:cNvSpPr>
            <a:spLocks noRot="1" noChangeArrowheads="1"/>
          </p:cNvSpPr>
          <p:nvPr/>
        </p:nvSpPr>
        <p:spPr bwMode="auto"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不要让脑溢血告诉我们已经患上了高血压</a:t>
            </a:r>
            <a:endParaRPr kumimoji="0" lang="zh-CN" altLang="en-US" sz="5400" b="1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09571" name="Picture 5" descr="1280737465_551798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988"/>
            <a:ext cx="4648200" cy="4672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572" name="Picture 7" descr="3_110123152810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85988"/>
            <a:ext cx="4419600" cy="4672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10593" name="Picture 2"/>
          <p:cNvPicPr>
            <a:picLocks noGrp="1"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1600200" y="1371600"/>
            <a:ext cx="2970213" cy="2971800"/>
          </a:xfrm>
          <a:solidFill>
            <a:srgbClr val="FFFFFF"/>
          </a:solidFill>
          <a:ln/>
        </p:spPr>
      </p:pic>
      <p:pic>
        <p:nvPicPr>
          <p:cNvPr id="110594" name="Picture 3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4648200" y="4343400"/>
            <a:ext cx="3352800" cy="2514600"/>
          </a:xfrm>
          <a:solidFill>
            <a:srgbClr val="FFFFFF"/>
          </a:solidFill>
          <a:ln/>
        </p:spPr>
      </p:pic>
      <p:pic>
        <p:nvPicPr>
          <p:cNvPr id="110595" name="Picture 4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600200" y="4343400"/>
            <a:ext cx="2965450" cy="2514600"/>
          </a:xfrm>
          <a:solidFill>
            <a:srgbClr val="FFFFFF"/>
          </a:solidFill>
          <a:ln/>
        </p:spPr>
      </p:pic>
      <p:sp>
        <p:nvSpPr>
          <p:cNvPr id="110596" name="Rectangle 5"/>
          <p:cNvSpPr>
            <a:spLocks noGrp="1" noRot="1"/>
          </p:cNvSpPr>
          <p:nvPr>
            <p:ph type="title"/>
          </p:nvPr>
        </p:nvSpPr>
        <p:spPr>
          <a:xfrm>
            <a:off x="304800" y="76200"/>
            <a:ext cx="8540750" cy="1143000"/>
          </a:xfrm>
          <a:solidFill>
            <a:srgbClr val="FFFFFF"/>
          </a:solidFill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dirty="0"/>
              <a:t>血压异常</a:t>
            </a:r>
            <a:endParaRPr lang="zh-CN" altLang="en-US" dirty="0"/>
          </a:p>
        </p:txBody>
      </p:sp>
      <p:pic>
        <p:nvPicPr>
          <p:cNvPr id="110597" name="Picture 6"/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4648200" y="1371600"/>
            <a:ext cx="3352800" cy="2971800"/>
          </a:xfrm>
          <a:solidFill>
            <a:srgbClr val="FFFFFF"/>
          </a:solidFill>
          <a:ln/>
        </p:spPr>
      </p:pic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161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0" y="3067050"/>
            <a:ext cx="2857500" cy="3790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6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0"/>
            <a:ext cx="3276600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61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048000"/>
            <a:ext cx="320040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20" name="WordArt 5"/>
          <p:cNvSpPr>
            <a:spLocks noTextEdit="1"/>
          </p:cNvSpPr>
          <p:nvPr/>
        </p:nvSpPr>
        <p:spPr>
          <a:xfrm>
            <a:off x="609600" y="2438400"/>
            <a:ext cx="2057400" cy="5873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0"/>
              </a:avLst>
            </a:prstTxWarp>
            <a:normAutofit/>
          </a:bodyPr>
          <a:p>
            <a:pPr algn="ctr"/>
            <a:r>
              <a:rPr lang="zh-CN" altLang="en-US" sz="3600">
                <a:ln w="9525" cap="flat" cmpd="sng">
                  <a:solidFill>
                    <a:srgbClr val="CC99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00080"/>
                </a:solidFill>
                <a:effectLst>
                  <a:outerShdw dist="53882" dir="2699999" algn="ctr" rotWithShape="0">
                    <a:srgbClr val="9999FF">
                      <a:alpha val="75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肩周炎（五十肩）</a:t>
            </a:r>
            <a:endParaRPr lang="zh-CN" altLang="en-US" sz="3600">
              <a:ln w="9525" cap="flat" cmpd="sng">
                <a:solidFill>
                  <a:srgbClr val="CC99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800080"/>
              </a:solidFill>
              <a:effectLst>
                <a:outerShdw dist="53882" dir="2699999" algn="ctr" rotWithShape="0">
                  <a:srgbClr val="9999FF">
                    <a:alpha val="75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1621" name="WordArt 6"/>
          <p:cNvSpPr>
            <a:spLocks noTextEdit="1"/>
          </p:cNvSpPr>
          <p:nvPr/>
        </p:nvSpPr>
        <p:spPr>
          <a:xfrm>
            <a:off x="3962400" y="2362200"/>
            <a:ext cx="1371600" cy="5873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0"/>
              </a:avLst>
            </a:prstTxWarp>
            <a:normAutofit/>
          </a:bodyPr>
          <a:p>
            <a:pPr algn="ctr"/>
            <a:r>
              <a:rPr lang="zh-CN" altLang="en-US" sz="3600">
                <a:ln w="9525" cap="flat" cmpd="sng">
                  <a:solidFill>
                    <a:srgbClr val="CC99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00080"/>
                </a:solidFill>
                <a:effectLst>
                  <a:outerShdw dist="53882" dir="2699999" algn="ctr" rotWithShape="0">
                    <a:srgbClr val="9999FF">
                      <a:alpha val="75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颈椎病</a:t>
            </a:r>
            <a:endParaRPr lang="zh-CN" altLang="en-US" sz="3600">
              <a:ln w="9525" cap="flat" cmpd="sng">
                <a:solidFill>
                  <a:srgbClr val="CC99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800080"/>
              </a:solidFill>
              <a:effectLst>
                <a:outerShdw dist="53882" dir="2699999" algn="ctr" rotWithShape="0">
                  <a:srgbClr val="9999FF">
                    <a:alpha val="75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1622" name="WordArt 7"/>
          <p:cNvSpPr>
            <a:spLocks noTextEdit="1"/>
          </p:cNvSpPr>
          <p:nvPr/>
        </p:nvSpPr>
        <p:spPr>
          <a:xfrm>
            <a:off x="6400800" y="2438400"/>
            <a:ext cx="2590800" cy="5873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0"/>
              </a:avLst>
            </a:prstTxWarp>
            <a:normAutofit/>
          </a:bodyPr>
          <a:p>
            <a:pPr algn="ctr"/>
            <a:r>
              <a:rPr lang="zh-CN" altLang="en-US" sz="3600">
                <a:ln w="9525" cap="flat" cmpd="sng">
                  <a:solidFill>
                    <a:srgbClr val="CC99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00080"/>
                </a:solidFill>
                <a:effectLst>
                  <a:outerShdw dist="53882" dir="2699999" algn="ctr" rotWithShape="0">
                    <a:srgbClr val="9999FF">
                      <a:alpha val="75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腰椎间盘突出</a:t>
            </a:r>
            <a:endParaRPr lang="zh-CN" altLang="en-US" sz="3600">
              <a:ln w="9525" cap="flat" cmpd="sng">
                <a:solidFill>
                  <a:srgbClr val="CC99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800080"/>
              </a:solidFill>
              <a:effectLst>
                <a:outerShdw dist="53882" dir="2699999" algn="ctr" rotWithShape="0">
                  <a:srgbClr val="9999FF">
                    <a:alpha val="75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1623" name="WordArt 8"/>
          <p:cNvSpPr>
            <a:spLocks noTextEdit="1"/>
          </p:cNvSpPr>
          <p:nvPr/>
        </p:nvSpPr>
        <p:spPr>
          <a:xfrm>
            <a:off x="2362200" y="838200"/>
            <a:ext cx="4495800" cy="838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4782"/>
              </a:avLst>
            </a:prstTxWarp>
            <a:normAutofit/>
          </a:bodyPr>
          <a:p>
            <a:pPr algn="ctr"/>
            <a:r>
              <a:rPr lang="zh-CN" altLang="en-US" sz="3600">
                <a:ln w="9525" cap="flat" cmpd="sng">
                  <a:solidFill>
                    <a:srgbClr val="CC99FF"/>
                  </a:solidFill>
                  <a:prstDash val="solid"/>
                  <a:round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  <a:tileRect/>
                </a:gradFill>
                <a:effectLst>
                  <a:outerShdw dist="53882" dir="2699999" algn="ctr" rotWithShape="0">
                    <a:srgbClr val="9999FF">
                      <a:alpha val="75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三大职业病</a:t>
            </a:r>
            <a:endParaRPr lang="zh-CN" altLang="en-US" sz="3600">
              <a:ln w="9525" cap="flat" cmpd="sng">
                <a:solidFill>
                  <a:srgbClr val="CC99FF"/>
                </a:solidFill>
                <a:prstDash val="solid"/>
                <a:round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  <a:tileRect/>
              </a:gradFill>
              <a:effectLst>
                <a:outerShdw dist="53882" dir="2699999" algn="ctr" rotWithShape="0">
                  <a:srgbClr val="9999FF">
                    <a:alpha val="75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amond/>
  </p:transition>
</p:sld>
</file>

<file path=ppt/theme/theme1.xml><?xml version="1.0" encoding="utf-8"?>
<a:theme xmlns:a="http://schemas.openxmlformats.org/drawingml/2006/main" name="7_默认设计模板">
  <a:themeElements>
    <a:clrScheme name="7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9199</Words>
  <Application>WPS 演示</Application>
  <PresentationFormat>在屏幕上显示</PresentationFormat>
  <Paragraphs>726</Paragraphs>
  <Slides>135</Slides>
  <Notes>8</Notes>
  <HiddenSlides>6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63" baseType="lpstr">
      <vt:lpstr>Arial</vt:lpstr>
      <vt:lpstr>方正书宋_GBK</vt:lpstr>
      <vt:lpstr>Wingdings</vt:lpstr>
      <vt:lpstr>宋体</vt:lpstr>
      <vt:lpstr>新宋体</vt:lpstr>
      <vt:lpstr>Times New Roman</vt:lpstr>
      <vt:lpstr>华文行楷</vt:lpstr>
      <vt:lpstr>黑体</vt:lpstr>
      <vt:lpstr>Verdana</vt:lpstr>
      <vt:lpstr>楷体_GB2312</vt:lpstr>
      <vt:lpstr>Arial Narrow</vt:lpstr>
      <vt:lpstr>华文中宋</vt:lpstr>
      <vt:lpstr>汉仪长美黑简</vt:lpstr>
      <vt:lpstr>Wingdings 3</vt:lpstr>
      <vt:lpstr>华文黑体</vt:lpstr>
      <vt:lpstr>Calibri</vt:lpstr>
      <vt:lpstr>微软雅黑</vt:lpstr>
      <vt:lpstr>华文楷体</vt:lpstr>
      <vt:lpstr>+mn-ea</vt:lpstr>
      <vt:lpstr>Arial Unicode MS</vt:lpstr>
      <vt:lpstr>Segoe Print</vt:lpstr>
      <vt:lpstr>Symbol</vt:lpstr>
      <vt:lpstr>苹方-简</vt:lpstr>
      <vt:lpstr>楷体</vt:lpstr>
      <vt:lpstr>宋体-简</vt:lpstr>
      <vt:lpstr>Wingdings</vt:lpstr>
      <vt:lpstr>7_默认设计模板</vt:lpstr>
      <vt:lpstr>PowerPoint.Show.8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Dream</cp:lastModifiedBy>
  <cp:revision>1318</cp:revision>
  <dcterms:created xsi:type="dcterms:W3CDTF">2018-11-09T06:51:37Z</dcterms:created>
  <dcterms:modified xsi:type="dcterms:W3CDTF">2018-11-09T06:51:37Z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2052-1.2.6.548</vt:lpwstr>
  </property>
</Properties>
</file>